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comments/comment6.xml" ContentType="application/vnd.openxmlformats-officedocument.presentationml.comments+xml"/>
  <Override PartName="/ppt/notesSlides/notesSlide8.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0"/>
  </p:notesMasterIdLst>
  <p:sldIdLst>
    <p:sldId id="256" r:id="rId2"/>
    <p:sldId id="257" r:id="rId3"/>
    <p:sldId id="259" r:id="rId4"/>
    <p:sldId id="263" r:id="rId5"/>
    <p:sldId id="265" r:id="rId6"/>
    <p:sldId id="266" r:id="rId7"/>
    <p:sldId id="264" r:id="rId8"/>
    <p:sldId id="261" r:id="rId9"/>
  </p:sldIdLst>
  <p:sldSz cx="9144000" cy="6858000" type="screen4x3"/>
  <p:notesSz cx="9874250" cy="6797675"/>
  <p:embeddedFontLst>
    <p:embeddedFont>
      <p:font typeface="Cabin" panose="020B0604020202020204" charset="0"/>
      <p:regular r:id="rId11"/>
      <p:bold r:id="rId12"/>
      <p:italic r:id="rId13"/>
      <p:boldItalic r:id="rId14"/>
    </p:embeddedFont>
    <p:embeddedFont>
      <p:font typeface="Calibri" panose="020F050202020403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64">
          <p15:clr>
            <a:srgbClr val="A4A3A4"/>
          </p15:clr>
        </p15:guide>
        <p15:guide id="2" pos="14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 zuzek"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54" autoAdjust="0"/>
  </p:normalViewPr>
  <p:slideViewPr>
    <p:cSldViewPr snapToGrid="0">
      <p:cViewPr>
        <p:scale>
          <a:sx n="100" d="100"/>
          <a:sy n="100" d="100"/>
        </p:scale>
        <p:origin x="1914" y="-66"/>
      </p:cViewPr>
      <p:guideLst>
        <p:guide orient="horz" pos="2064"/>
        <p:guide pos="14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20T10:32:01.183" idx="1">
    <p:pos x="6000" y="0"/>
    <p:text>Ukvarjava se z MIG/MAG varjenjem na 3 osnem CNC stroju. Gre za tehnologijo dodajanja materiala, kjer izdelek gradimo po plasteh.
Primer uporabe tega postopka pa je izdelava ladijskega vijaka.
Trenutno smo sposobni zvariti izdelek, ker pa je varjenje odprtozančno, pride do neenakomerne višine navarka. Problemi se v našem primeru najbolj poznajo na vogalih izdelka, kjer se navari več materiala kot na drugih delih. Problem nastane tudi na robovih tankih sten, saj tam material steče tako, da dobimo prenizko višino.
Najin cilj je, da najdeva način merjenja višine navarka ter način za kompenziranje te višine in da zvariva lopatico, ki ima bolj enakomerno višino navarka.</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11-20T10:32:49.246" idx="3">
    <p:pos x="6000" y="0"/>
    <p:text>Najprej obdelamo G-kodo, ki je že v naprej pripravljena za varjenje tako da jo razdelimo na posamezne plasti. Stroj zavari po eno plast naenkrat hkrati pa pošilj informacijo o položaju nazaj v Labview, kjer se generira nova G-koda za merjenje višine navarka. Ko je plast zvarjena, stroj izvede še merjenje višine. Sledi odločitev, če je potrebno dodatno navarjanje in če je, dovari na mestih kjer je višina prenizka. Ponovi se merjenje in če je višina znotraj zahtev, stro nadaljuje z varjenjem naslednje plasti.</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8-11-20T10:32:59.708" idx="4">
    <p:pos x="6000" y="0"/>
    <p:text>Manjka še slika sistema s senzorjem.
Prva meritev je potekala tako, da sva uporabila že zvarjen izdelek, ki sva ga postavila tako, da je laserski merilnik potoval po njegovi zgornji plasti. Uporabila sva G-kodo, ki je bila uporabljena za varjenje tega izdelka. 
S to meritvijo sva pokazala, da je izbran senzor primeren za uporabo v našem sistemu in da lahko nadaljujeva z delom v tej smeri.</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8-11-20T10:32:59.708" idx="4">
    <p:pos x="6000" y="0"/>
    <p:text>Manjka še slika sistema s senzorjem.
Prva meritev je potekala tako, da sva uporabila že zvarjen izdelek, ki sva ga postavila tako, da je laserski merilnik potoval po njegovi zgornji plasti. Uporabila sva G-kodo, ki je bila uporabljena za varjenje tega izdelka. 
S to meritvijo sva pokazala, da je izbran senzor primeren za uporabo v našem sistemu in da lahko nadaljujeva z delom v tej smeri.</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8-11-20T10:32:59.708" idx="4">
    <p:pos x="6000" y="0"/>
    <p:text>Manjka še slika sistema s senzorjem.
Prva meritev je potekala tako, da sva uporabila že zvarjen izdelek, ki sva ga postavila tako, da je laserski merilnik potoval po njegovi zgornji plasti. Uporabila sva G-kodo, ki je bila uporabljena za varjenje tega izdelka. 
S to meritvijo sva pokazala, da je izbran senzor primeren za uporabo v našem sistemu in da lahko nadaljujeva z delom v tej smeri.</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8-11-20T10:32:59.708" idx="4">
    <p:pos x="6000" y="0"/>
    <p:text>Manjka še slika sistema s senzorjem.
Prva meritev je potekala tako, da sva uporabila že zvarjen izdelek, ki sva ga postavila tako, da je laserski merilnik potoval po njegovi zgornji plasti. Uporabila sva G-kodo, ki je bila uporabljena za varjenje tega izdelka. 
S to meritvijo sva pokazala, da je izbran senzor primeren za uporabo v našem sistemu in da lahko nadaljujeva z delom v tej smeri.</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8-11-20T10:33:06.712" idx="5">
    <p:pos x="6000" y="0"/>
    <p:text>Narediti bo potrebno meritve povprečne debeline plasti v odvisnosti od hitrosti varjenja za določevanje dopustnih odstopkov preden se izvedejo korekcije višine izdelka.
Izdelati model s katerim se bo kompenzirala višina pri varjenju naslednjih plasti (na robovih in vmes).
Izdelati labview program, ki samodejno razdeli G-kodo na plasti ter generira nove merilne G-kode ter G-kode za popravke.
Izdelati nosilec za senzor.
Določiti razdaljo med senzorjem razdalje ter varilne šobe (za zamik senzorja v merilni G-kodi)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278313" cy="3397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592763" y="0"/>
            <a:ext cx="4279900" cy="339725"/>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236913"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87425" y="3228975"/>
            <a:ext cx="7899400" cy="3059113"/>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456363"/>
            <a:ext cx="4278313" cy="339725"/>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592763" y="6456363"/>
            <a:ext cx="4279900" cy="33972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sl-SI"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987425" y="3228975"/>
            <a:ext cx="7899400"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95" name="Google Shape;95;p1:notes"/>
          <p:cNvSpPr>
            <a:spLocks noGrp="1" noRot="1" noChangeAspect="1"/>
          </p:cNvSpPr>
          <p:nvPr>
            <p:ph type="sldImg" idx="2"/>
          </p:nvPr>
        </p:nvSpPr>
        <p:spPr>
          <a:xfrm>
            <a:off x="3236913"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3236913"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987425" y="3228975"/>
            <a:ext cx="7899400" cy="30591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p2:notes"/>
          <p:cNvSpPr txBox="1">
            <a:spLocks noGrp="1"/>
          </p:cNvSpPr>
          <p:nvPr>
            <p:ph type="sldNum" idx="12"/>
          </p:nvPr>
        </p:nvSpPr>
        <p:spPr>
          <a:xfrm>
            <a:off x="5592763" y="6456363"/>
            <a:ext cx="4279900" cy="339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l-SI"/>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3236913"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987425" y="3228975"/>
            <a:ext cx="7899400" cy="30591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135" name="Google Shape;135;p4:notes"/>
          <p:cNvSpPr txBox="1">
            <a:spLocks noGrp="1"/>
          </p:cNvSpPr>
          <p:nvPr>
            <p:ph type="sldNum" idx="12"/>
          </p:nvPr>
        </p:nvSpPr>
        <p:spPr>
          <a:xfrm>
            <a:off x="5592763" y="6456363"/>
            <a:ext cx="4279900" cy="339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l-SI"/>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3236913"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987425" y="3228975"/>
            <a:ext cx="7899400" cy="30591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 name="Google Shape;145;p5:notes"/>
          <p:cNvSpPr txBox="1">
            <a:spLocks noGrp="1"/>
          </p:cNvSpPr>
          <p:nvPr>
            <p:ph type="sldNum" idx="12"/>
          </p:nvPr>
        </p:nvSpPr>
        <p:spPr>
          <a:xfrm>
            <a:off x="5592763" y="6456363"/>
            <a:ext cx="4279900" cy="339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l-SI"/>
              <a:t>4</a:t>
            </a:fld>
            <a:endParaRPr/>
          </a:p>
        </p:txBody>
      </p:sp>
    </p:spTree>
    <p:extLst>
      <p:ext uri="{BB962C8B-B14F-4D97-AF65-F5344CB8AC3E}">
        <p14:creationId xmlns:p14="http://schemas.microsoft.com/office/powerpoint/2010/main" val="2669960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3236913"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987425" y="3228975"/>
            <a:ext cx="7899400" cy="30591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sl-SI" baseline="0" dirty="0"/>
          </a:p>
          <a:p>
            <a:pPr marL="0" lvl="0" indent="0" algn="l" rtl="0">
              <a:spcBef>
                <a:spcPts val="0"/>
              </a:spcBef>
              <a:spcAft>
                <a:spcPts val="0"/>
              </a:spcAft>
              <a:buNone/>
            </a:pPr>
            <a:endParaRPr dirty="0"/>
          </a:p>
        </p:txBody>
      </p:sp>
      <p:sp>
        <p:nvSpPr>
          <p:cNvPr id="145" name="Google Shape;145;p5:notes"/>
          <p:cNvSpPr txBox="1">
            <a:spLocks noGrp="1"/>
          </p:cNvSpPr>
          <p:nvPr>
            <p:ph type="sldNum" idx="12"/>
          </p:nvPr>
        </p:nvSpPr>
        <p:spPr>
          <a:xfrm>
            <a:off x="5592763" y="6456363"/>
            <a:ext cx="4279900" cy="339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l-SI"/>
              <a:t>5</a:t>
            </a:fld>
            <a:endParaRPr/>
          </a:p>
        </p:txBody>
      </p:sp>
    </p:spTree>
    <p:extLst>
      <p:ext uri="{BB962C8B-B14F-4D97-AF65-F5344CB8AC3E}">
        <p14:creationId xmlns:p14="http://schemas.microsoft.com/office/powerpoint/2010/main" val="292808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3236913"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987425" y="3228975"/>
            <a:ext cx="7899400" cy="30591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 name="Google Shape;145;p5:notes"/>
          <p:cNvSpPr txBox="1">
            <a:spLocks noGrp="1"/>
          </p:cNvSpPr>
          <p:nvPr>
            <p:ph type="sldNum" idx="12"/>
          </p:nvPr>
        </p:nvSpPr>
        <p:spPr>
          <a:xfrm>
            <a:off x="5592763" y="6456363"/>
            <a:ext cx="4279900" cy="339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l-SI"/>
              <a:t>6</a:t>
            </a:fld>
            <a:endParaRPr/>
          </a:p>
        </p:txBody>
      </p:sp>
    </p:spTree>
    <p:extLst>
      <p:ext uri="{BB962C8B-B14F-4D97-AF65-F5344CB8AC3E}">
        <p14:creationId xmlns:p14="http://schemas.microsoft.com/office/powerpoint/2010/main" val="2930381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3236913"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987425" y="3228975"/>
            <a:ext cx="7899400" cy="30591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 name="Google Shape;145;p5:notes"/>
          <p:cNvSpPr txBox="1">
            <a:spLocks noGrp="1"/>
          </p:cNvSpPr>
          <p:nvPr>
            <p:ph type="sldNum" idx="12"/>
          </p:nvPr>
        </p:nvSpPr>
        <p:spPr>
          <a:xfrm>
            <a:off x="5592763" y="6456363"/>
            <a:ext cx="4279900" cy="3397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l-SI"/>
              <a:t>7</a:t>
            </a:fld>
            <a:endParaRPr/>
          </a:p>
        </p:txBody>
      </p:sp>
    </p:spTree>
    <p:extLst>
      <p:ext uri="{BB962C8B-B14F-4D97-AF65-F5344CB8AC3E}">
        <p14:creationId xmlns:p14="http://schemas.microsoft.com/office/powerpoint/2010/main" val="2526146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987425" y="3228975"/>
            <a:ext cx="7899400" cy="305911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60" name="Google Shape;160;p6:notes"/>
          <p:cNvSpPr>
            <a:spLocks noGrp="1" noRot="1" noChangeAspect="1"/>
          </p:cNvSpPr>
          <p:nvPr>
            <p:ph type="sldImg" idx="2"/>
          </p:nvPr>
        </p:nvSpPr>
        <p:spPr>
          <a:xfrm>
            <a:off x="3236913" y="509588"/>
            <a:ext cx="3400425" cy="25495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Naslovni diapozitiv" type="title">
  <p:cSld name="TITLE">
    <p:spTree>
      <p:nvGrpSpPr>
        <p:cNvPr id="1" name="Shape 19"/>
        <p:cNvGrpSpPr/>
        <p:nvPr/>
      </p:nvGrpSpPr>
      <p:grpSpPr>
        <a:xfrm>
          <a:off x="0" y="0"/>
          <a:ext cx="0" cy="0"/>
          <a:chOff x="0" y="0"/>
          <a:chExt cx="0" cy="0"/>
        </a:xfrm>
      </p:grpSpPr>
      <p:sp>
        <p:nvSpPr>
          <p:cNvPr id="20" name="Google Shape;20;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slov in navpično besedilo"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avpični naslov in besedilo"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stavitev po meri">
  <p:cSld name="Postavitev po meri">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0" name="Google Shape;9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aslov in vsebina"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lava odseka" type="secHead">
  <p:cSld name="SECTION_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ve vsebini"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imerjava"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amo naslov"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azen"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aslov in vsebina"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5" name="Google Shape;65;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6" name="Google Shape;66;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aslov in slika"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1" name="Google Shape;71;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valovi2.jpg"/>
          <p:cNvPicPr preferRelativeResize="0"/>
          <p:nvPr/>
        </p:nvPicPr>
        <p:blipFill rotWithShape="1">
          <a:blip r:embed="rId14">
            <a:alphaModFix/>
          </a:blip>
          <a:srcRect r="27718" b="21823"/>
          <a:stretch/>
        </p:blipFill>
        <p:spPr>
          <a:xfrm>
            <a:off x="4416425" y="1916113"/>
            <a:ext cx="4727575" cy="4941887"/>
          </a:xfrm>
          <a:prstGeom prst="rect">
            <a:avLst/>
          </a:prstGeom>
          <a:noFill/>
          <a:ln>
            <a:noFill/>
          </a:ln>
        </p:spPr>
      </p:pic>
      <p:sp>
        <p:nvSpPr>
          <p:cNvPr id="11" name="Google Shape;11;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l-SI"/>
              <a:t>‹#›</a:t>
            </a:fld>
            <a:endParaRPr/>
          </a:p>
        </p:txBody>
      </p:sp>
      <p:pic>
        <p:nvPicPr>
          <p:cNvPr id="16" name="Google Shape;16;p1" descr="logo.gif"/>
          <p:cNvPicPr preferRelativeResize="0"/>
          <p:nvPr/>
        </p:nvPicPr>
        <p:blipFill rotWithShape="1">
          <a:blip r:embed="rId15">
            <a:alphaModFix/>
          </a:blip>
          <a:srcRect/>
          <a:stretch/>
        </p:blipFill>
        <p:spPr>
          <a:xfrm>
            <a:off x="158750" y="230188"/>
            <a:ext cx="1365250" cy="955675"/>
          </a:xfrm>
          <a:prstGeom prst="rect">
            <a:avLst/>
          </a:prstGeom>
          <a:noFill/>
          <a:ln>
            <a:noFill/>
          </a:ln>
        </p:spPr>
      </p:pic>
      <p:pic>
        <p:nvPicPr>
          <p:cNvPr id="17" name="Google Shape;17;p1" descr="Screen Shot 2012-01-02 at 11.29.28 PM.png"/>
          <p:cNvPicPr preferRelativeResize="0"/>
          <p:nvPr/>
        </p:nvPicPr>
        <p:blipFill rotWithShape="1">
          <a:blip r:embed="rId16">
            <a:alphaModFix/>
          </a:blip>
          <a:srcRect/>
          <a:stretch/>
        </p:blipFill>
        <p:spPr>
          <a:xfrm>
            <a:off x="-36513" y="227013"/>
            <a:ext cx="1781176" cy="6680200"/>
          </a:xfrm>
          <a:prstGeom prst="rect">
            <a:avLst/>
          </a:prstGeom>
          <a:noFill/>
          <a:ln>
            <a:noFill/>
          </a:ln>
        </p:spPr>
      </p:pic>
      <p:pic>
        <p:nvPicPr>
          <p:cNvPr id="18" name="Google Shape;18;p1" descr="logo.gif"/>
          <p:cNvPicPr preferRelativeResize="0"/>
          <p:nvPr/>
        </p:nvPicPr>
        <p:blipFill rotWithShape="1">
          <a:blip r:embed="rId15">
            <a:alphaModFix/>
          </a:blip>
          <a:srcRect/>
          <a:stretch/>
        </p:blipFill>
        <p:spPr>
          <a:xfrm>
            <a:off x="311150" y="382588"/>
            <a:ext cx="1365250" cy="9556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4.jp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omments" Target="../comments/comment5.xml"/><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3">
            <a:alphaModFix/>
          </a:blip>
          <a:srcRect/>
          <a:stretch/>
        </p:blipFill>
        <p:spPr>
          <a:xfrm>
            <a:off x="0" y="0"/>
            <a:ext cx="1752600" cy="6797675"/>
          </a:xfrm>
          <a:prstGeom prst="rect">
            <a:avLst/>
          </a:prstGeom>
          <a:noFill/>
          <a:ln>
            <a:noFill/>
          </a:ln>
        </p:spPr>
      </p:pic>
      <p:pic>
        <p:nvPicPr>
          <p:cNvPr id="98" name="Google Shape;98;p14" descr="logo.gif"/>
          <p:cNvPicPr preferRelativeResize="0"/>
          <p:nvPr/>
        </p:nvPicPr>
        <p:blipFill rotWithShape="1">
          <a:blip r:embed="rId4">
            <a:alphaModFix/>
          </a:blip>
          <a:srcRect/>
          <a:stretch/>
        </p:blipFill>
        <p:spPr>
          <a:xfrm>
            <a:off x="2209800" y="230188"/>
            <a:ext cx="1365250" cy="955675"/>
          </a:xfrm>
          <a:prstGeom prst="rect">
            <a:avLst/>
          </a:prstGeom>
          <a:noFill/>
          <a:ln>
            <a:noFill/>
          </a:ln>
        </p:spPr>
      </p:pic>
      <p:sp>
        <p:nvSpPr>
          <p:cNvPr id="99" name="Google Shape;99;p14"/>
          <p:cNvSpPr/>
          <p:nvPr/>
        </p:nvSpPr>
        <p:spPr>
          <a:xfrm>
            <a:off x="2743200" y="4846638"/>
            <a:ext cx="2908300" cy="346075"/>
          </a:xfrm>
          <a:prstGeom prst="rect">
            <a:avLst/>
          </a:prstGeom>
          <a:noFill/>
          <a:ln>
            <a:noFill/>
          </a:ln>
        </p:spPr>
        <p:txBody>
          <a:bodyPr spcFirstLastPara="1" wrap="square" lIns="0" tIns="0" rIns="57775" bIns="0" anchor="t" anchorCtr="0">
            <a:noAutofit/>
          </a:bodyPr>
          <a:lstStyle/>
          <a:p>
            <a:pPr marL="57150" marR="0" lvl="0" indent="0" algn="l" rtl="0">
              <a:lnSpc>
                <a:spcPct val="120000"/>
              </a:lnSpc>
              <a:spcBef>
                <a:spcPts val="0"/>
              </a:spcBef>
              <a:spcAft>
                <a:spcPts val="0"/>
              </a:spcAft>
              <a:buNone/>
            </a:pPr>
            <a:r>
              <a:rPr lang="sl-SI" sz="2000" b="0" i="0" u="none" strike="noStrike" cap="none" dirty="0">
                <a:solidFill>
                  <a:srgbClr val="595959"/>
                </a:solidFill>
                <a:latin typeface="Cabin"/>
                <a:ea typeface="Cabin"/>
                <a:cs typeface="Cabin"/>
                <a:sym typeface="Cabin"/>
              </a:rPr>
              <a:t>Matej </a:t>
            </a:r>
            <a:r>
              <a:rPr lang="sl-SI" sz="2000" b="0" i="0" u="none" strike="noStrike" cap="none" dirty="0" err="1">
                <a:solidFill>
                  <a:srgbClr val="595959"/>
                </a:solidFill>
                <a:latin typeface="Cabin"/>
                <a:ea typeface="Cabin"/>
                <a:cs typeface="Cabin"/>
                <a:sym typeface="Cabin"/>
              </a:rPr>
              <a:t>Barukči</a:t>
            </a:r>
            <a:r>
              <a:rPr lang="sl-SI" sz="2000" dirty="0" err="1">
                <a:solidFill>
                  <a:srgbClr val="595959"/>
                </a:solidFill>
                <a:latin typeface="Cabin"/>
                <a:ea typeface="Cabin"/>
                <a:cs typeface="Cabin"/>
                <a:sym typeface="Cabin"/>
              </a:rPr>
              <a:t>ć</a:t>
            </a:r>
            <a:r>
              <a:rPr lang="sl-SI" sz="2000" b="0" i="0" u="none" strike="noStrike" cap="none" dirty="0">
                <a:solidFill>
                  <a:srgbClr val="595959"/>
                </a:solidFill>
                <a:latin typeface="Cabin"/>
                <a:ea typeface="Cabin"/>
                <a:cs typeface="Cabin"/>
                <a:sym typeface="Cabin"/>
              </a:rPr>
              <a:t>,  Jan Žužek</a:t>
            </a:r>
            <a:endParaRPr sz="2000" b="0" i="0" u="none" strike="noStrike" cap="none" dirty="0">
              <a:solidFill>
                <a:schemeClr val="accent2"/>
              </a:solidFill>
              <a:latin typeface="Cabin"/>
              <a:ea typeface="Cabin"/>
              <a:cs typeface="Cabin"/>
              <a:sym typeface="Cabin"/>
            </a:endParaRPr>
          </a:p>
        </p:txBody>
      </p:sp>
      <p:sp>
        <p:nvSpPr>
          <p:cNvPr id="100" name="Google Shape;100;p14"/>
          <p:cNvSpPr/>
          <p:nvPr/>
        </p:nvSpPr>
        <p:spPr>
          <a:xfrm>
            <a:off x="2743200" y="6237288"/>
            <a:ext cx="2362200" cy="277812"/>
          </a:xfrm>
          <a:prstGeom prst="rect">
            <a:avLst/>
          </a:prstGeom>
          <a:noFill/>
          <a:ln>
            <a:noFill/>
          </a:ln>
        </p:spPr>
        <p:txBody>
          <a:bodyPr spcFirstLastPara="1" wrap="square" lIns="0" tIns="0" rIns="57775" bIns="0" anchor="t" anchorCtr="0">
            <a:noAutofit/>
          </a:bodyPr>
          <a:lstStyle/>
          <a:p>
            <a:pPr marL="57150" marR="0" lvl="0" indent="0" algn="l" rtl="0">
              <a:lnSpc>
                <a:spcPct val="120000"/>
              </a:lnSpc>
              <a:spcBef>
                <a:spcPts val="0"/>
              </a:spcBef>
              <a:spcAft>
                <a:spcPts val="0"/>
              </a:spcAft>
              <a:buNone/>
            </a:pPr>
            <a:r>
              <a:rPr lang="sl-SI" sz="1500" b="0" i="0" u="none" strike="noStrike" cap="none" dirty="0">
                <a:solidFill>
                  <a:srgbClr val="595959"/>
                </a:solidFill>
                <a:latin typeface="Cabin"/>
                <a:ea typeface="Cabin"/>
                <a:cs typeface="Cabin"/>
                <a:sym typeface="Cabin"/>
              </a:rPr>
              <a:t>Ljubljana</a:t>
            </a:r>
            <a:r>
              <a:rPr lang="sl-SI" sz="1500" b="0" i="0" u="none" strike="noStrike" cap="none" dirty="0">
                <a:solidFill>
                  <a:schemeClr val="dk1"/>
                </a:solidFill>
                <a:latin typeface="Cabin"/>
                <a:ea typeface="Cabin"/>
                <a:cs typeface="Cabin"/>
                <a:sym typeface="Cabin"/>
              </a:rPr>
              <a:t>, </a:t>
            </a:r>
            <a:r>
              <a:rPr lang="sl-SI" sz="1500" b="0" i="0" u="none" strike="noStrike" cap="none" dirty="0">
                <a:solidFill>
                  <a:srgbClr val="595959"/>
                </a:solidFill>
                <a:latin typeface="Cabin"/>
                <a:ea typeface="Cabin"/>
                <a:cs typeface="Cabin"/>
                <a:sym typeface="Cabin"/>
              </a:rPr>
              <a:t>2</a:t>
            </a:r>
            <a:r>
              <a:rPr lang="en-GB" sz="1500" dirty="0">
                <a:solidFill>
                  <a:srgbClr val="595959"/>
                </a:solidFill>
                <a:latin typeface="Cabin"/>
                <a:ea typeface="Cabin"/>
                <a:cs typeface="Cabin"/>
                <a:sym typeface="Cabin"/>
              </a:rPr>
              <a:t>5</a:t>
            </a:r>
            <a:r>
              <a:rPr lang="sl-SI" sz="1500" b="0" i="0" u="none" strike="noStrike" cap="none" dirty="0">
                <a:solidFill>
                  <a:srgbClr val="595959"/>
                </a:solidFill>
                <a:latin typeface="Cabin"/>
                <a:ea typeface="Cabin"/>
                <a:cs typeface="Cabin"/>
                <a:sym typeface="Cabin"/>
              </a:rPr>
              <a:t>. 1. 201</a:t>
            </a:r>
            <a:r>
              <a:rPr lang="en-GB" sz="1500" b="0" i="0" u="none" strike="noStrike" cap="none" dirty="0">
                <a:solidFill>
                  <a:srgbClr val="595959"/>
                </a:solidFill>
                <a:latin typeface="Cabin"/>
                <a:ea typeface="Cabin"/>
                <a:cs typeface="Cabin"/>
                <a:sym typeface="Cabin"/>
              </a:rPr>
              <a:t>9</a:t>
            </a:r>
            <a:endParaRPr sz="1600" b="0" i="0" u="none" strike="noStrike" cap="none" dirty="0">
              <a:solidFill>
                <a:schemeClr val="accent2"/>
              </a:solidFill>
              <a:latin typeface="Cabin"/>
              <a:ea typeface="Cabin"/>
              <a:cs typeface="Cabin"/>
              <a:sym typeface="Cabin"/>
            </a:endParaRPr>
          </a:p>
        </p:txBody>
      </p:sp>
      <p:sp>
        <p:nvSpPr>
          <p:cNvPr id="101" name="Google Shape;101;p14"/>
          <p:cNvSpPr/>
          <p:nvPr/>
        </p:nvSpPr>
        <p:spPr>
          <a:xfrm>
            <a:off x="2743200" y="2343150"/>
            <a:ext cx="6221413" cy="406400"/>
          </a:xfrm>
          <a:prstGeom prst="rect">
            <a:avLst/>
          </a:prstGeom>
          <a:noFill/>
          <a:ln>
            <a:noFill/>
          </a:ln>
        </p:spPr>
        <p:txBody>
          <a:bodyPr spcFirstLastPara="1" wrap="square" lIns="0" tIns="0" rIns="57775" bIns="0" anchor="t" anchorCtr="0">
            <a:noAutofit/>
          </a:bodyPr>
          <a:lstStyle/>
          <a:p>
            <a:pPr marL="57150" marR="0" lvl="0" indent="0" algn="l" rtl="0">
              <a:lnSpc>
                <a:spcPct val="120000"/>
              </a:lnSpc>
              <a:spcBef>
                <a:spcPts val="0"/>
              </a:spcBef>
              <a:spcAft>
                <a:spcPts val="0"/>
              </a:spcAft>
              <a:buNone/>
            </a:pPr>
            <a:r>
              <a:rPr lang="sl-SI" sz="2400" dirty="0">
                <a:solidFill>
                  <a:srgbClr val="595959"/>
                </a:solidFill>
                <a:latin typeface="Cabin"/>
                <a:ea typeface="Cabin"/>
                <a:cs typeface="Cabin"/>
                <a:sym typeface="Cabin"/>
              </a:rPr>
              <a:t>Predstavitev </a:t>
            </a:r>
            <a:r>
              <a:rPr lang="en-GB" sz="2400" dirty="0" err="1">
                <a:solidFill>
                  <a:srgbClr val="595959"/>
                </a:solidFill>
                <a:latin typeface="Cabin"/>
                <a:ea typeface="Cabin"/>
                <a:cs typeface="Cabin"/>
                <a:sym typeface="Cabin"/>
              </a:rPr>
              <a:t>projektnega</a:t>
            </a:r>
            <a:r>
              <a:rPr lang="en-GB" sz="2400" dirty="0">
                <a:solidFill>
                  <a:srgbClr val="595959"/>
                </a:solidFill>
                <a:latin typeface="Cabin"/>
                <a:ea typeface="Cabin"/>
                <a:cs typeface="Cabin"/>
                <a:sym typeface="Cabin"/>
              </a:rPr>
              <a:t> </a:t>
            </a:r>
            <a:r>
              <a:rPr lang="sl-SI" sz="2400" dirty="0">
                <a:solidFill>
                  <a:srgbClr val="595959"/>
                </a:solidFill>
                <a:latin typeface="Cabin"/>
                <a:ea typeface="Cabin"/>
                <a:cs typeface="Cabin"/>
                <a:sym typeface="Cabin"/>
              </a:rPr>
              <a:t>dela</a:t>
            </a:r>
            <a:endParaRPr sz="2400" b="0" i="0" u="none" strike="noStrike" cap="none" dirty="0">
              <a:solidFill>
                <a:schemeClr val="accent2"/>
              </a:solidFill>
              <a:latin typeface="Cabin"/>
              <a:ea typeface="Cabin"/>
              <a:cs typeface="Cabin"/>
              <a:sym typeface="Cabin"/>
            </a:endParaRPr>
          </a:p>
        </p:txBody>
      </p:sp>
      <p:sp>
        <p:nvSpPr>
          <p:cNvPr id="102" name="Google Shape;102;p14"/>
          <p:cNvSpPr/>
          <p:nvPr/>
        </p:nvSpPr>
        <p:spPr>
          <a:xfrm>
            <a:off x="2743200" y="2997200"/>
            <a:ext cx="6077272" cy="861774"/>
          </a:xfrm>
          <a:prstGeom prst="rect">
            <a:avLst/>
          </a:prstGeom>
          <a:noFill/>
          <a:ln>
            <a:noFill/>
          </a:ln>
        </p:spPr>
        <p:txBody>
          <a:bodyPr spcFirstLastPara="1" wrap="square" lIns="0" tIns="0" rIns="57775" bIns="0" anchor="t" anchorCtr="0">
            <a:noAutofit/>
          </a:bodyPr>
          <a:lstStyle/>
          <a:p>
            <a:pPr marL="57150" marR="0" lvl="0" indent="0" algn="l" rtl="0">
              <a:spcBef>
                <a:spcPts val="0"/>
              </a:spcBef>
              <a:spcAft>
                <a:spcPts val="0"/>
              </a:spcAft>
              <a:buNone/>
            </a:pPr>
            <a:r>
              <a:rPr lang="sl-SI" sz="2800" b="1" i="0" u="none" strike="noStrike" cap="none" dirty="0">
                <a:solidFill>
                  <a:srgbClr val="193C88"/>
                </a:solidFill>
                <a:latin typeface="Cabin"/>
                <a:ea typeface="Cabin"/>
                <a:cs typeface="Cabin"/>
                <a:sym typeface="Cabin"/>
              </a:rPr>
              <a:t>Kompenzacija višine pri 3D tiskanju kovin</a:t>
            </a:r>
            <a:endParaRPr sz="2800" b="1" i="0" u="none" strike="noStrike" cap="none" dirty="0">
              <a:solidFill>
                <a:srgbClr val="193C88"/>
              </a:solidFill>
              <a:latin typeface="Cabin"/>
              <a:ea typeface="Cabin"/>
              <a:cs typeface="Cabin"/>
              <a:sym typeface="Cabin"/>
            </a:endParaRPr>
          </a:p>
        </p:txBody>
      </p:sp>
      <p:pic>
        <p:nvPicPr>
          <p:cNvPr id="103" name="Google Shape;103;p14" descr="Screen Shot 2012-01-02 at 11.27.40 PM.png"/>
          <p:cNvPicPr preferRelativeResize="0"/>
          <p:nvPr/>
        </p:nvPicPr>
        <p:blipFill rotWithShape="1">
          <a:blip r:embed="rId5">
            <a:alphaModFix/>
          </a:blip>
          <a:srcRect/>
          <a:stretch/>
        </p:blipFill>
        <p:spPr>
          <a:xfrm>
            <a:off x="-52388" y="0"/>
            <a:ext cx="1816101" cy="6858000"/>
          </a:xfrm>
          <a:prstGeom prst="rect">
            <a:avLst/>
          </a:prstGeom>
          <a:noFill/>
          <a:ln>
            <a:noFill/>
          </a:ln>
        </p:spPr>
      </p:pic>
      <p:sp>
        <p:nvSpPr>
          <p:cNvPr id="104" name="Google Shape;104;p14"/>
          <p:cNvSpPr/>
          <p:nvPr/>
        </p:nvSpPr>
        <p:spPr>
          <a:xfrm>
            <a:off x="2743200" y="5538788"/>
            <a:ext cx="3557588" cy="338169"/>
          </a:xfrm>
          <a:prstGeom prst="rect">
            <a:avLst/>
          </a:prstGeom>
          <a:noFill/>
          <a:ln>
            <a:noFill/>
          </a:ln>
        </p:spPr>
        <p:txBody>
          <a:bodyPr spcFirstLastPara="1" wrap="square" lIns="0" tIns="0" rIns="57775" bIns="0" anchor="t" anchorCtr="0">
            <a:noAutofit/>
          </a:bodyPr>
          <a:lstStyle/>
          <a:p>
            <a:pPr marL="57150" marR="0" lvl="0" indent="0" algn="l" rtl="0">
              <a:lnSpc>
                <a:spcPct val="120000"/>
              </a:lnSpc>
              <a:spcBef>
                <a:spcPts val="0"/>
              </a:spcBef>
              <a:spcAft>
                <a:spcPts val="0"/>
              </a:spcAft>
              <a:buNone/>
            </a:pPr>
            <a:r>
              <a:rPr lang="sl-SI" sz="2000" b="0" i="0" u="none" strike="noStrike" cap="none" dirty="0">
                <a:solidFill>
                  <a:srgbClr val="595959"/>
                </a:solidFill>
                <a:latin typeface="Cabin"/>
                <a:ea typeface="Cabin"/>
                <a:cs typeface="Cabin"/>
                <a:sym typeface="Cabin"/>
              </a:rPr>
              <a:t>Mentor: asist. dr. Luka Selak</a:t>
            </a:r>
            <a:endParaRPr sz="2000" b="0" i="0" u="none" strike="noStrike" cap="none" dirty="0">
              <a:solidFill>
                <a:schemeClr val="accent2"/>
              </a:solidFill>
              <a:latin typeface="Cabin"/>
              <a:ea typeface="Cabin"/>
              <a:cs typeface="Cabin"/>
              <a:sym typeface="Cab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p:nvPr/>
        </p:nvSpPr>
        <p:spPr>
          <a:xfrm>
            <a:off x="2133600" y="404813"/>
            <a:ext cx="6915150" cy="430212"/>
          </a:xfrm>
          <a:prstGeom prst="rect">
            <a:avLst/>
          </a:prstGeom>
          <a:noFill/>
          <a:ln>
            <a:noFill/>
          </a:ln>
        </p:spPr>
        <p:txBody>
          <a:bodyPr spcFirstLastPara="1" wrap="square" lIns="0" tIns="0" rIns="57775" bIns="0" anchor="t" anchorCtr="0">
            <a:noAutofit/>
          </a:bodyPr>
          <a:lstStyle/>
          <a:p>
            <a:pPr marL="0" marR="0" lvl="0" indent="0" algn="l" rtl="0">
              <a:spcBef>
                <a:spcPts val="0"/>
              </a:spcBef>
              <a:spcAft>
                <a:spcPts val="0"/>
              </a:spcAft>
              <a:buNone/>
            </a:pPr>
            <a:r>
              <a:rPr lang="sl-SI" sz="2800" b="0" i="0" u="none" strike="noStrike" cap="none">
                <a:solidFill>
                  <a:srgbClr val="193C88"/>
                </a:solidFill>
                <a:latin typeface="Cabin"/>
                <a:ea typeface="Cabin"/>
                <a:cs typeface="Cabin"/>
                <a:sym typeface="Cabin"/>
              </a:rPr>
              <a:t>1. </a:t>
            </a:r>
            <a:r>
              <a:rPr lang="sl-SI" sz="2800">
                <a:solidFill>
                  <a:srgbClr val="193C88"/>
                </a:solidFill>
                <a:latin typeface="Cabin"/>
                <a:ea typeface="Cabin"/>
                <a:cs typeface="Cabin"/>
                <a:sym typeface="Cabin"/>
              </a:rPr>
              <a:t>Predstavitev problema</a:t>
            </a:r>
            <a:endParaRPr/>
          </a:p>
        </p:txBody>
      </p:sp>
      <p:cxnSp>
        <p:nvCxnSpPr>
          <p:cNvPr id="111" name="Google Shape;111;p15"/>
          <p:cNvCxnSpPr/>
          <p:nvPr/>
        </p:nvCxnSpPr>
        <p:spPr>
          <a:xfrm>
            <a:off x="2209800" y="1143000"/>
            <a:ext cx="6705600" cy="1588"/>
          </a:xfrm>
          <a:prstGeom prst="straightConnector1">
            <a:avLst/>
          </a:prstGeom>
          <a:noFill/>
          <a:ln w="9525" cap="flat" cmpd="sng">
            <a:solidFill>
              <a:srgbClr val="193C88"/>
            </a:solidFill>
            <a:prstDash val="solid"/>
            <a:round/>
            <a:headEnd type="none" w="sm" len="sm"/>
            <a:tailEnd type="none" w="sm" len="sm"/>
          </a:ln>
        </p:spPr>
      </p:cxnSp>
      <p:sp>
        <p:nvSpPr>
          <p:cNvPr id="112" name="Google Shape;112;p15"/>
          <p:cNvSpPr txBox="1">
            <a:spLocks noGrp="1"/>
          </p:cNvSpPr>
          <p:nvPr>
            <p:ph type="sldNum" idx="12"/>
          </p:nvPr>
        </p:nvSpPr>
        <p:spPr>
          <a:xfrm>
            <a:off x="6902450" y="6448425"/>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sl-SI" sz="1400" b="0" i="0" u="none" strike="noStrike" cap="none">
                <a:solidFill>
                  <a:srgbClr val="898989"/>
                </a:solidFill>
                <a:latin typeface="Cabin"/>
                <a:ea typeface="Cabin"/>
                <a:cs typeface="Cabin"/>
                <a:sym typeface="Cabin"/>
              </a:rPr>
              <a:t>2</a:t>
            </a:fld>
            <a:endParaRPr sz="1400" b="0" i="0" u="none" strike="noStrike" cap="none">
              <a:solidFill>
                <a:srgbClr val="898989"/>
              </a:solidFill>
              <a:latin typeface="Cabin"/>
              <a:ea typeface="Cabin"/>
              <a:cs typeface="Cabin"/>
              <a:sym typeface="Cabin"/>
            </a:endParaRPr>
          </a:p>
        </p:txBody>
      </p:sp>
      <p:pic>
        <p:nvPicPr>
          <p:cNvPr id="113" name="Google Shape;113;p15"/>
          <p:cNvPicPr preferRelativeResize="0"/>
          <p:nvPr/>
        </p:nvPicPr>
        <p:blipFill>
          <a:blip r:embed="rId3">
            <a:alphaModFix/>
          </a:blip>
          <a:stretch>
            <a:fillRect/>
          </a:stretch>
        </p:blipFill>
        <p:spPr>
          <a:xfrm>
            <a:off x="5753200" y="1932140"/>
            <a:ext cx="2581275" cy="1484804"/>
          </a:xfrm>
          <a:prstGeom prst="rect">
            <a:avLst/>
          </a:prstGeom>
          <a:noFill/>
          <a:ln>
            <a:noFill/>
          </a:ln>
        </p:spPr>
      </p:pic>
      <p:pic>
        <p:nvPicPr>
          <p:cNvPr id="114" name="Google Shape;114;p15"/>
          <p:cNvPicPr preferRelativeResize="0"/>
          <p:nvPr/>
        </p:nvPicPr>
        <p:blipFill>
          <a:blip r:embed="rId4">
            <a:alphaModFix/>
          </a:blip>
          <a:stretch>
            <a:fillRect/>
          </a:stretch>
        </p:blipFill>
        <p:spPr>
          <a:xfrm>
            <a:off x="4640813" y="4204463"/>
            <a:ext cx="2581275" cy="1514475"/>
          </a:xfrm>
          <a:prstGeom prst="rect">
            <a:avLst/>
          </a:prstGeom>
          <a:noFill/>
          <a:ln>
            <a:noFill/>
          </a:ln>
        </p:spPr>
      </p:pic>
      <p:pic>
        <p:nvPicPr>
          <p:cNvPr id="115" name="Google Shape;115;p15"/>
          <p:cNvPicPr preferRelativeResize="0"/>
          <p:nvPr/>
        </p:nvPicPr>
        <p:blipFill>
          <a:blip r:embed="rId5">
            <a:alphaModFix/>
          </a:blip>
          <a:stretch>
            <a:fillRect/>
          </a:stretch>
        </p:blipFill>
        <p:spPr>
          <a:xfrm>
            <a:off x="1766650" y="4661276"/>
            <a:ext cx="2651451" cy="1484800"/>
          </a:xfrm>
          <a:prstGeom prst="rect">
            <a:avLst/>
          </a:prstGeom>
          <a:noFill/>
          <a:ln>
            <a:noFill/>
          </a:ln>
        </p:spPr>
      </p:pic>
      <p:pic>
        <p:nvPicPr>
          <p:cNvPr id="116" name="Google Shape;116;p15"/>
          <p:cNvPicPr preferRelativeResize="0"/>
          <p:nvPr/>
        </p:nvPicPr>
        <p:blipFill>
          <a:blip r:embed="rId6">
            <a:alphaModFix/>
          </a:blip>
          <a:stretch>
            <a:fillRect/>
          </a:stretch>
        </p:blipFill>
        <p:spPr>
          <a:xfrm>
            <a:off x="1801775" y="1224525"/>
            <a:ext cx="3523974" cy="2242529"/>
          </a:xfrm>
          <a:prstGeom prst="rect">
            <a:avLst/>
          </a:prstGeom>
          <a:noFill/>
          <a:ln>
            <a:noFill/>
          </a:ln>
        </p:spPr>
      </p:pic>
      <p:sp>
        <p:nvSpPr>
          <p:cNvPr id="117" name="Google Shape;117;p15"/>
          <p:cNvSpPr txBox="1"/>
          <p:nvPr/>
        </p:nvSpPr>
        <p:spPr>
          <a:xfrm>
            <a:off x="1736100" y="3483613"/>
            <a:ext cx="4222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l-SI"/>
              <a:t>Primer uporabe za varjenje ladijskega vijaka</a:t>
            </a:r>
            <a:endParaRPr/>
          </a:p>
        </p:txBody>
      </p:sp>
      <p:sp>
        <p:nvSpPr>
          <p:cNvPr id="118" name="Google Shape;118;p15"/>
          <p:cNvSpPr txBox="1"/>
          <p:nvPr/>
        </p:nvSpPr>
        <p:spPr>
          <a:xfrm>
            <a:off x="1801775" y="6187725"/>
            <a:ext cx="2581200" cy="2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l-SI"/>
              <a:t>Prenizka višina na začetku stene</a:t>
            </a:r>
            <a:endParaRPr/>
          </a:p>
        </p:txBody>
      </p:sp>
      <p:sp>
        <p:nvSpPr>
          <p:cNvPr id="119" name="Google Shape;119;p15"/>
          <p:cNvSpPr txBox="1"/>
          <p:nvPr/>
        </p:nvSpPr>
        <p:spPr>
          <a:xfrm>
            <a:off x="4640825" y="5833188"/>
            <a:ext cx="24213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l-SI"/>
              <a:t>Kopičenje materiala na vogalih in neenakomerna višina</a:t>
            </a:r>
            <a:endParaRPr/>
          </a:p>
        </p:txBody>
      </p:sp>
      <p:sp>
        <p:nvSpPr>
          <p:cNvPr id="120" name="Google Shape;120;p15"/>
          <p:cNvSpPr txBox="1"/>
          <p:nvPr/>
        </p:nvSpPr>
        <p:spPr>
          <a:xfrm>
            <a:off x="6307800" y="3391213"/>
            <a:ext cx="23130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l-SI"/>
              <a:t>Dosedanji rezultati</a:t>
            </a:r>
            <a:endParaRPr/>
          </a:p>
        </p:txBody>
      </p:sp>
      <p:sp>
        <p:nvSpPr>
          <p:cNvPr id="121" name="Google Shape;121;p15"/>
          <p:cNvSpPr txBox="1"/>
          <p:nvPr/>
        </p:nvSpPr>
        <p:spPr>
          <a:xfrm>
            <a:off x="-69925" y="4423638"/>
            <a:ext cx="1871700" cy="3320100"/>
          </a:xfrm>
          <a:prstGeom prst="rect">
            <a:avLst/>
          </a:prstGeom>
          <a:noFill/>
          <a:ln>
            <a:noFill/>
          </a:ln>
        </p:spPr>
        <p:txBody>
          <a:bodyPr spcFirstLastPara="1" wrap="square" lIns="91425" tIns="91425" rIns="91425" bIns="91425" anchor="ctr" anchorCtr="0">
            <a:noAutofit/>
          </a:bodyPr>
          <a:lstStyle/>
          <a:p>
            <a:pPr marL="179387" lvl="0" indent="-179387" algn="l" rtl="0">
              <a:spcBef>
                <a:spcPts val="0"/>
              </a:spcBef>
              <a:spcAft>
                <a:spcPts val="0"/>
              </a:spcAft>
              <a:buClr>
                <a:srgbClr val="000000"/>
              </a:buClr>
              <a:buSzPts val="1300"/>
              <a:buFont typeface="Cabin"/>
              <a:buAutoNum type="arabicPeriod"/>
            </a:pPr>
            <a:r>
              <a:rPr lang="sl-SI" sz="1300" dirty="0">
                <a:latin typeface="Cabin"/>
                <a:ea typeface="Cabin"/>
                <a:cs typeface="Cabin"/>
                <a:sym typeface="Cabin"/>
              </a:rPr>
              <a:t>Predstavitev problema</a:t>
            </a:r>
            <a:endParaRPr dirty="0"/>
          </a:p>
          <a:p>
            <a:pPr marL="179387" lvl="0" indent="-179387" algn="l" rtl="0">
              <a:spcBef>
                <a:spcPts val="600"/>
              </a:spcBef>
              <a:spcAft>
                <a:spcPts val="0"/>
              </a:spcAft>
              <a:buClr>
                <a:srgbClr val="FFFFFF"/>
              </a:buClr>
              <a:buSzPts val="1300"/>
              <a:buFont typeface="Cabin"/>
              <a:buAutoNum type="arabicPeriod"/>
            </a:pPr>
            <a:r>
              <a:rPr lang="sl-SI" sz="1300" dirty="0">
                <a:solidFill>
                  <a:srgbClr val="FFFFFF"/>
                </a:solidFill>
                <a:latin typeface="Cabin"/>
                <a:ea typeface="Cabin"/>
                <a:cs typeface="Cabin"/>
                <a:sym typeface="Cabin"/>
              </a:rPr>
              <a:t>Predstavitev sistema</a:t>
            </a:r>
            <a:endParaRPr dirty="0">
              <a:solidFill>
                <a:srgbClr val="FFFFFF"/>
              </a:solidFill>
            </a:endParaRP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Eksperimentalno delo</a:t>
            </a: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Rezultati</a:t>
            </a:r>
            <a:endParaRPr dirty="0">
              <a:solidFill>
                <a:schemeClr val="dk1"/>
              </a:solidFill>
            </a:endParaRP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Povzetek in nadaljnje delo</a:t>
            </a:r>
            <a:endParaRPr dirty="0">
              <a:solidFill>
                <a:schemeClr val="dk1"/>
              </a:solidFill>
            </a:endParaRPr>
          </a:p>
          <a:p>
            <a:pPr marL="179387" lvl="0" indent="-96837" algn="l" rtl="0">
              <a:spcBef>
                <a:spcPts val="0"/>
              </a:spcBef>
              <a:spcAft>
                <a:spcPts val="0"/>
              </a:spcAft>
              <a:buClr>
                <a:schemeClr val="dk1"/>
              </a:buClr>
              <a:buSzPts val="1300"/>
              <a:buFont typeface="Arial"/>
              <a:buNone/>
            </a:pPr>
            <a:endParaRPr sz="1300" dirty="0">
              <a:solidFill>
                <a:schemeClr val="hlink"/>
              </a:solidFill>
              <a:latin typeface="Cabin"/>
              <a:ea typeface="Cabin"/>
              <a:cs typeface="Cabin"/>
              <a:sym typeface="Cabin"/>
            </a:endParaRPr>
          </a:p>
          <a:p>
            <a:pPr marL="179387" lvl="0" indent="-96837" algn="l" rtl="0">
              <a:spcBef>
                <a:spcPts val="0"/>
              </a:spcBef>
              <a:spcAft>
                <a:spcPts val="0"/>
              </a:spcAft>
              <a:buNone/>
            </a:pPr>
            <a:endParaRPr sz="1300" dirty="0">
              <a:solidFill>
                <a:srgbClr val="FFFFFF"/>
              </a:solidFill>
              <a:latin typeface="Cabin"/>
              <a:ea typeface="Cabin"/>
              <a:cs typeface="Cabin"/>
              <a:sym typeface="Cab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7"/>
          <p:cNvSpPr txBox="1">
            <a:spLocks noGrp="1"/>
          </p:cNvSpPr>
          <p:nvPr>
            <p:ph type="sldNum" idx="12"/>
          </p:nvPr>
        </p:nvSpPr>
        <p:spPr>
          <a:xfrm>
            <a:off x="6902450" y="6448425"/>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sl-SI" sz="1400" b="0" i="0" u="none" strike="noStrike" cap="none">
                <a:solidFill>
                  <a:srgbClr val="898989"/>
                </a:solidFill>
                <a:latin typeface="Cabin"/>
                <a:ea typeface="Cabin"/>
                <a:cs typeface="Cabin"/>
                <a:sym typeface="Cabin"/>
              </a:rPr>
              <a:t>3</a:t>
            </a:fld>
            <a:endParaRPr sz="1400" b="0" i="0" u="none" strike="noStrike" cap="none">
              <a:solidFill>
                <a:srgbClr val="898989"/>
              </a:solidFill>
              <a:latin typeface="Cabin"/>
              <a:ea typeface="Cabin"/>
              <a:cs typeface="Cabin"/>
              <a:sym typeface="Cabin"/>
            </a:endParaRPr>
          </a:p>
        </p:txBody>
      </p:sp>
      <p:sp>
        <p:nvSpPr>
          <p:cNvPr id="138" name="Google Shape;138;p17"/>
          <p:cNvSpPr/>
          <p:nvPr/>
        </p:nvSpPr>
        <p:spPr>
          <a:xfrm>
            <a:off x="1856700" y="968938"/>
            <a:ext cx="6915000" cy="369300"/>
          </a:xfrm>
          <a:prstGeom prst="rect">
            <a:avLst/>
          </a:prstGeom>
          <a:noFill/>
          <a:ln>
            <a:noFill/>
          </a:ln>
        </p:spPr>
        <p:txBody>
          <a:bodyPr spcFirstLastPara="1" wrap="square" lIns="0" tIns="0" rIns="57775" bIns="0" anchor="t" anchorCtr="0">
            <a:noAutofit/>
          </a:bodyPr>
          <a:lstStyle/>
          <a:p>
            <a:pPr marL="0" marR="0" lvl="0" indent="0" algn="l" rtl="0">
              <a:spcBef>
                <a:spcPts val="0"/>
              </a:spcBef>
              <a:spcAft>
                <a:spcPts val="0"/>
              </a:spcAft>
              <a:buNone/>
            </a:pPr>
            <a:endParaRPr sz="2400" b="0" i="0" u="none" strike="noStrike" cap="none" dirty="0">
              <a:solidFill>
                <a:schemeClr val="dk1"/>
              </a:solidFill>
              <a:latin typeface="Cabin"/>
              <a:ea typeface="Cabin"/>
              <a:cs typeface="Cabin"/>
              <a:sym typeface="Cabin"/>
            </a:endParaRPr>
          </a:p>
        </p:txBody>
      </p:sp>
      <p:sp>
        <p:nvSpPr>
          <p:cNvPr id="140" name="Google Shape;140;p17"/>
          <p:cNvSpPr/>
          <p:nvPr/>
        </p:nvSpPr>
        <p:spPr>
          <a:xfrm>
            <a:off x="1856700" y="377763"/>
            <a:ext cx="6915000" cy="430200"/>
          </a:xfrm>
          <a:prstGeom prst="rect">
            <a:avLst/>
          </a:prstGeom>
          <a:noFill/>
          <a:ln>
            <a:noFill/>
          </a:ln>
        </p:spPr>
        <p:txBody>
          <a:bodyPr spcFirstLastPara="1" wrap="square" lIns="0" tIns="0" rIns="57775" bIns="0" anchor="t" anchorCtr="0">
            <a:noAutofit/>
          </a:bodyPr>
          <a:lstStyle/>
          <a:p>
            <a:pPr marL="0" marR="0" lvl="0" indent="0" algn="l" rtl="0">
              <a:spcBef>
                <a:spcPts val="0"/>
              </a:spcBef>
              <a:spcAft>
                <a:spcPts val="0"/>
              </a:spcAft>
              <a:buNone/>
            </a:pPr>
            <a:r>
              <a:rPr lang="en-GB" sz="2800" b="0" i="0" u="none" strike="noStrike" cap="none" dirty="0">
                <a:solidFill>
                  <a:srgbClr val="193C88"/>
                </a:solidFill>
                <a:latin typeface="Cabin"/>
                <a:ea typeface="Cabin"/>
                <a:cs typeface="Cabin"/>
                <a:sym typeface="Cabin"/>
              </a:rPr>
              <a:t>2</a:t>
            </a:r>
            <a:r>
              <a:rPr lang="sl-SI" sz="2800" b="0" i="0" u="none" strike="noStrike" cap="none" dirty="0">
                <a:solidFill>
                  <a:srgbClr val="193C88"/>
                </a:solidFill>
                <a:latin typeface="Cabin"/>
                <a:ea typeface="Cabin"/>
                <a:cs typeface="Cabin"/>
                <a:sym typeface="Cabin"/>
              </a:rPr>
              <a:t>. </a:t>
            </a:r>
            <a:r>
              <a:rPr lang="sl-SI" sz="2800" dirty="0">
                <a:solidFill>
                  <a:srgbClr val="193C88"/>
                </a:solidFill>
                <a:latin typeface="Cabin"/>
                <a:ea typeface="Cabin"/>
                <a:cs typeface="Cabin"/>
                <a:sym typeface="Cabin"/>
              </a:rPr>
              <a:t>Predstavitev </a:t>
            </a:r>
            <a:r>
              <a:rPr lang="en-GB" sz="2800" dirty="0" err="1">
                <a:solidFill>
                  <a:srgbClr val="193C88"/>
                </a:solidFill>
                <a:latin typeface="Cabin"/>
                <a:ea typeface="Cabin"/>
                <a:cs typeface="Cabin"/>
                <a:sym typeface="Cabin"/>
              </a:rPr>
              <a:t>sistema</a:t>
            </a:r>
            <a:endParaRPr dirty="0"/>
          </a:p>
        </p:txBody>
      </p:sp>
      <p:pic>
        <p:nvPicPr>
          <p:cNvPr id="3" name="Slika 2">
            <a:extLst>
              <a:ext uri="{FF2B5EF4-FFF2-40B4-BE49-F238E27FC236}">
                <a16:creationId xmlns:a16="http://schemas.microsoft.com/office/drawing/2014/main" id="{DA55A94A-54B3-4E0B-852E-6476DD511E29}"/>
              </a:ext>
            </a:extLst>
          </p:cNvPr>
          <p:cNvPicPr>
            <a:picLocks noChangeAspect="1"/>
          </p:cNvPicPr>
          <p:nvPr/>
        </p:nvPicPr>
        <p:blipFill>
          <a:blip r:embed="rId3"/>
          <a:stretch>
            <a:fillRect/>
          </a:stretch>
        </p:blipFill>
        <p:spPr>
          <a:xfrm>
            <a:off x="4385110" y="807963"/>
            <a:ext cx="4386590" cy="5848787"/>
          </a:xfrm>
          <a:prstGeom prst="rect">
            <a:avLst/>
          </a:prstGeom>
        </p:spPr>
      </p:pic>
      <p:pic>
        <p:nvPicPr>
          <p:cNvPr id="8" name="Slika 7">
            <a:extLst>
              <a:ext uri="{FF2B5EF4-FFF2-40B4-BE49-F238E27FC236}">
                <a16:creationId xmlns:a16="http://schemas.microsoft.com/office/drawing/2014/main" id="{B8B80444-7515-4456-8C22-D069C45ADF74}"/>
              </a:ext>
            </a:extLst>
          </p:cNvPr>
          <p:cNvPicPr>
            <a:picLocks noChangeAspect="1"/>
          </p:cNvPicPr>
          <p:nvPr/>
        </p:nvPicPr>
        <p:blipFill>
          <a:blip r:embed="rId4"/>
          <a:stretch>
            <a:fillRect/>
          </a:stretch>
        </p:blipFill>
        <p:spPr>
          <a:xfrm>
            <a:off x="369476" y="1338238"/>
            <a:ext cx="3622660" cy="3622660"/>
          </a:xfrm>
          <a:prstGeom prst="rect">
            <a:avLst/>
          </a:prstGeom>
        </p:spPr>
      </p:pic>
      <p:sp>
        <p:nvSpPr>
          <p:cNvPr id="10" name="Google Shape;121;p15"/>
          <p:cNvSpPr txBox="1"/>
          <p:nvPr/>
        </p:nvSpPr>
        <p:spPr>
          <a:xfrm>
            <a:off x="-69925" y="4423638"/>
            <a:ext cx="1871700" cy="3320100"/>
          </a:xfrm>
          <a:prstGeom prst="rect">
            <a:avLst/>
          </a:prstGeom>
          <a:noFill/>
          <a:ln>
            <a:noFill/>
          </a:ln>
        </p:spPr>
        <p:txBody>
          <a:bodyPr spcFirstLastPara="1" wrap="square" lIns="91425" tIns="91425" rIns="91425" bIns="91425" anchor="ctr" anchorCtr="0">
            <a:noAutofit/>
          </a:bodyPr>
          <a:lstStyle/>
          <a:p>
            <a:pPr marL="179387" lvl="0" indent="-179387" algn="l" rtl="0">
              <a:spcBef>
                <a:spcPts val="0"/>
              </a:spcBef>
              <a:spcAft>
                <a:spcPts val="0"/>
              </a:spcAft>
              <a:buClr>
                <a:schemeClr val="bg1"/>
              </a:buClr>
              <a:buSzPts val="1300"/>
              <a:buFont typeface="Cabin"/>
              <a:buAutoNum type="arabicPeriod"/>
            </a:pPr>
            <a:r>
              <a:rPr lang="sl-SI" sz="1300" dirty="0">
                <a:solidFill>
                  <a:schemeClr val="bg1"/>
                </a:solidFill>
                <a:latin typeface="Cabin"/>
                <a:ea typeface="Cabin"/>
                <a:cs typeface="Cabin"/>
                <a:sym typeface="Cabin"/>
              </a:rPr>
              <a:t>Predstavitev problema</a:t>
            </a:r>
            <a:endParaRPr dirty="0">
              <a:solidFill>
                <a:schemeClr val="bg1"/>
              </a:solidFill>
            </a:endParaRPr>
          </a:p>
          <a:p>
            <a:pPr marL="179387" lvl="0" indent="-179387" algn="l" rtl="0">
              <a:spcBef>
                <a:spcPts val="600"/>
              </a:spcBef>
              <a:spcAft>
                <a:spcPts val="0"/>
              </a:spcAft>
              <a:buClrTx/>
              <a:buSzPts val="1300"/>
              <a:buFont typeface="Cabin"/>
              <a:buAutoNum type="arabicPeriod"/>
            </a:pPr>
            <a:r>
              <a:rPr lang="sl-SI" sz="1300" dirty="0">
                <a:solidFill>
                  <a:schemeClr val="tx1"/>
                </a:solidFill>
                <a:latin typeface="Cabin"/>
                <a:ea typeface="Cabin"/>
                <a:cs typeface="Cabin"/>
                <a:sym typeface="Cabin"/>
              </a:rPr>
              <a:t>Predstavitev sistema</a:t>
            </a:r>
            <a:endParaRPr dirty="0">
              <a:solidFill>
                <a:schemeClr val="tx1"/>
              </a:solidFill>
            </a:endParaRP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Eksperimentalno delo</a:t>
            </a: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Rezultati</a:t>
            </a:r>
            <a:endParaRPr dirty="0">
              <a:solidFill>
                <a:schemeClr val="dk1"/>
              </a:solidFill>
            </a:endParaRP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Povzetek in nadaljnje delo</a:t>
            </a:r>
            <a:endParaRPr dirty="0">
              <a:solidFill>
                <a:schemeClr val="dk1"/>
              </a:solidFill>
            </a:endParaRPr>
          </a:p>
          <a:p>
            <a:pPr marL="179387" lvl="0" indent="-96837" algn="l" rtl="0">
              <a:spcBef>
                <a:spcPts val="0"/>
              </a:spcBef>
              <a:spcAft>
                <a:spcPts val="0"/>
              </a:spcAft>
              <a:buClr>
                <a:schemeClr val="dk1"/>
              </a:buClr>
              <a:buSzPts val="1300"/>
              <a:buFont typeface="Arial"/>
              <a:buNone/>
            </a:pPr>
            <a:endParaRPr sz="1300" dirty="0">
              <a:solidFill>
                <a:schemeClr val="hlink"/>
              </a:solidFill>
              <a:latin typeface="Cabin"/>
              <a:ea typeface="Cabin"/>
              <a:cs typeface="Cabin"/>
              <a:sym typeface="Cabin"/>
            </a:endParaRPr>
          </a:p>
          <a:p>
            <a:pPr marL="179387" lvl="0" indent="-96837" algn="l" rtl="0">
              <a:spcBef>
                <a:spcPts val="0"/>
              </a:spcBef>
              <a:spcAft>
                <a:spcPts val="0"/>
              </a:spcAft>
              <a:buNone/>
            </a:pPr>
            <a:endParaRPr sz="1300" dirty="0">
              <a:solidFill>
                <a:srgbClr val="FFFFFF"/>
              </a:solidFill>
              <a:latin typeface="Cabin"/>
              <a:ea typeface="Cabin"/>
              <a:cs typeface="Cabin"/>
              <a:sym typeface="Cab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p:nvPr/>
        </p:nvSpPr>
        <p:spPr>
          <a:xfrm>
            <a:off x="2133600" y="404813"/>
            <a:ext cx="6915000" cy="430200"/>
          </a:xfrm>
          <a:prstGeom prst="rect">
            <a:avLst/>
          </a:prstGeom>
          <a:noFill/>
          <a:ln>
            <a:noFill/>
          </a:ln>
        </p:spPr>
        <p:txBody>
          <a:bodyPr spcFirstLastPara="1" wrap="square" lIns="0" tIns="0" rIns="57775" bIns="0" anchor="t" anchorCtr="0">
            <a:noAutofit/>
          </a:bodyPr>
          <a:lstStyle/>
          <a:p>
            <a:pPr marL="0" marR="0" lvl="0" indent="0" algn="l" rtl="0">
              <a:spcBef>
                <a:spcPts val="0"/>
              </a:spcBef>
              <a:spcAft>
                <a:spcPts val="0"/>
              </a:spcAft>
              <a:buNone/>
            </a:pPr>
            <a:r>
              <a:rPr lang="en-GB" sz="2800" dirty="0">
                <a:solidFill>
                  <a:srgbClr val="193C88"/>
                </a:solidFill>
                <a:latin typeface="Cabin"/>
                <a:ea typeface="Cabin"/>
                <a:cs typeface="Cabin"/>
                <a:sym typeface="Cabin"/>
              </a:rPr>
              <a:t>3</a:t>
            </a:r>
            <a:r>
              <a:rPr lang="en-GB" sz="2800" b="0" i="0" u="none" strike="noStrike" cap="none" dirty="0">
                <a:solidFill>
                  <a:srgbClr val="193C88"/>
                </a:solidFill>
                <a:latin typeface="Cabin"/>
                <a:ea typeface="Cabin"/>
                <a:cs typeface="Cabin"/>
                <a:sym typeface="Cabin"/>
              </a:rPr>
              <a:t>. </a:t>
            </a:r>
            <a:r>
              <a:rPr lang="en-GB" sz="2800" b="0" i="0" u="none" strike="noStrike" cap="none" dirty="0" err="1">
                <a:solidFill>
                  <a:srgbClr val="193C88"/>
                </a:solidFill>
                <a:latin typeface="Cabin"/>
                <a:ea typeface="Cabin"/>
                <a:cs typeface="Cabin"/>
                <a:sym typeface="Cabin"/>
              </a:rPr>
              <a:t>Eksperimentalno</a:t>
            </a:r>
            <a:r>
              <a:rPr lang="en-GB" sz="2800" b="0" i="0" u="none" strike="noStrike" cap="none" dirty="0">
                <a:solidFill>
                  <a:srgbClr val="193C88"/>
                </a:solidFill>
                <a:latin typeface="Cabin"/>
                <a:ea typeface="Cabin"/>
                <a:cs typeface="Cabin"/>
                <a:sym typeface="Cabin"/>
              </a:rPr>
              <a:t> </a:t>
            </a:r>
            <a:r>
              <a:rPr lang="en-GB" sz="2800" b="0" i="0" u="none" strike="noStrike" cap="none" dirty="0" err="1">
                <a:solidFill>
                  <a:srgbClr val="193C88"/>
                </a:solidFill>
                <a:latin typeface="Cabin"/>
                <a:ea typeface="Cabin"/>
                <a:cs typeface="Cabin"/>
                <a:sym typeface="Cabin"/>
              </a:rPr>
              <a:t>delo</a:t>
            </a:r>
            <a:endParaRPr dirty="0"/>
          </a:p>
        </p:txBody>
      </p:sp>
      <p:cxnSp>
        <p:nvCxnSpPr>
          <p:cNvPr id="148" name="Google Shape;148;p18"/>
          <p:cNvCxnSpPr/>
          <p:nvPr/>
        </p:nvCxnSpPr>
        <p:spPr>
          <a:xfrm>
            <a:off x="2209800" y="1143000"/>
            <a:ext cx="6705600" cy="1588"/>
          </a:xfrm>
          <a:prstGeom prst="straightConnector1">
            <a:avLst/>
          </a:prstGeom>
          <a:noFill/>
          <a:ln w="9525" cap="flat" cmpd="sng">
            <a:solidFill>
              <a:srgbClr val="193C88"/>
            </a:solidFill>
            <a:prstDash val="solid"/>
            <a:round/>
            <a:headEnd type="none" w="sm" len="sm"/>
            <a:tailEnd type="none" w="sm" len="sm"/>
          </a:ln>
        </p:spPr>
      </p:cxnSp>
      <p:sp>
        <p:nvSpPr>
          <p:cNvPr id="149" name="Google Shape;149;p18"/>
          <p:cNvSpPr txBox="1">
            <a:spLocks noGrp="1"/>
          </p:cNvSpPr>
          <p:nvPr>
            <p:ph type="sldNum" idx="12"/>
          </p:nvPr>
        </p:nvSpPr>
        <p:spPr>
          <a:xfrm>
            <a:off x="6902450" y="6448425"/>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sl-SI" sz="1400" b="0" i="0" u="none" strike="noStrike" cap="none">
                <a:solidFill>
                  <a:srgbClr val="898989"/>
                </a:solidFill>
                <a:latin typeface="Cabin"/>
                <a:ea typeface="Cabin"/>
                <a:cs typeface="Cabin"/>
                <a:sym typeface="Cabin"/>
              </a:rPr>
              <a:t>4</a:t>
            </a:fld>
            <a:endParaRPr sz="1400" b="0" i="0" u="none" strike="noStrike" cap="none">
              <a:solidFill>
                <a:srgbClr val="898989"/>
              </a:solidFill>
              <a:latin typeface="Cabin"/>
              <a:ea typeface="Cabin"/>
              <a:cs typeface="Cabin"/>
              <a:sym typeface="Cabin"/>
            </a:endParaRPr>
          </a:p>
        </p:txBody>
      </p:sp>
      <p:sp>
        <p:nvSpPr>
          <p:cNvPr id="156" name="Google Shape;156;p18"/>
          <p:cNvSpPr txBox="1"/>
          <p:nvPr/>
        </p:nvSpPr>
        <p:spPr>
          <a:xfrm>
            <a:off x="5421875" y="1232925"/>
            <a:ext cx="15420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l-SI"/>
              <a:t>Laserski žarek</a:t>
            </a:r>
            <a:endParaRPr/>
          </a:p>
        </p:txBody>
      </p:sp>
      <p:sp>
        <p:nvSpPr>
          <p:cNvPr id="157" name="Google Shape;157;p18"/>
          <p:cNvSpPr txBox="1"/>
          <p:nvPr/>
        </p:nvSpPr>
        <p:spPr>
          <a:xfrm>
            <a:off x="4976950" y="3574987"/>
            <a:ext cx="3671478" cy="3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err="1"/>
              <a:t>Oblika</a:t>
            </a:r>
            <a:r>
              <a:rPr lang="en-US" sz="1600" dirty="0"/>
              <a:t> in </a:t>
            </a:r>
            <a:r>
              <a:rPr lang="en-US" sz="1600" dirty="0" err="1"/>
              <a:t>dimenzije</a:t>
            </a:r>
            <a:r>
              <a:rPr lang="en-US" sz="1600" dirty="0"/>
              <a:t> </a:t>
            </a:r>
            <a:r>
              <a:rPr lang="en-US" sz="1600" dirty="0" err="1"/>
              <a:t>testnega</a:t>
            </a:r>
            <a:r>
              <a:rPr lang="en-US" sz="1600" dirty="0"/>
              <a:t> </a:t>
            </a:r>
            <a:r>
              <a:rPr lang="en-US" sz="1600" dirty="0" err="1"/>
              <a:t>modela</a:t>
            </a:r>
            <a:endParaRPr sz="1600" dirty="0"/>
          </a:p>
        </p:txBody>
      </p:sp>
      <p:pic>
        <p:nvPicPr>
          <p:cNvPr id="3" name="Slika 2">
            <a:extLst>
              <a:ext uri="{FF2B5EF4-FFF2-40B4-BE49-F238E27FC236}">
                <a16:creationId xmlns:a16="http://schemas.microsoft.com/office/drawing/2014/main" id="{E3479913-3F2F-46A0-9CDE-BCF7639B3DE2}"/>
              </a:ext>
            </a:extLst>
          </p:cNvPr>
          <p:cNvPicPr>
            <a:picLocks noChangeAspect="1"/>
          </p:cNvPicPr>
          <p:nvPr/>
        </p:nvPicPr>
        <p:blipFill>
          <a:blip r:embed="rId3"/>
          <a:stretch>
            <a:fillRect/>
          </a:stretch>
        </p:blipFill>
        <p:spPr>
          <a:xfrm>
            <a:off x="4820194" y="894821"/>
            <a:ext cx="3943760" cy="2746898"/>
          </a:xfrm>
          <a:prstGeom prst="rect">
            <a:avLst/>
          </a:prstGeom>
        </p:spPr>
      </p:pic>
      <p:pic>
        <p:nvPicPr>
          <p:cNvPr id="2" name="Slika 1"/>
          <p:cNvPicPr>
            <a:picLocks noChangeAspect="1"/>
          </p:cNvPicPr>
          <p:nvPr/>
        </p:nvPicPr>
        <p:blipFill>
          <a:blip r:embed="rId4"/>
          <a:stretch>
            <a:fillRect/>
          </a:stretch>
        </p:blipFill>
        <p:spPr>
          <a:xfrm>
            <a:off x="5536339" y="4068762"/>
            <a:ext cx="2552700" cy="2562225"/>
          </a:xfrm>
          <a:prstGeom prst="rect">
            <a:avLst/>
          </a:prstGeom>
        </p:spPr>
      </p:pic>
      <p:pic>
        <p:nvPicPr>
          <p:cNvPr id="12" name="Slika 11">
            <a:extLst>
              <a:ext uri="{FF2B5EF4-FFF2-40B4-BE49-F238E27FC236}">
                <a16:creationId xmlns:a16="http://schemas.microsoft.com/office/drawing/2014/main" id="{1EA4DBA5-A788-4D77-BBE0-D986552B938B}"/>
              </a:ext>
            </a:extLst>
          </p:cNvPr>
          <p:cNvPicPr>
            <a:picLocks noChangeAspect="1"/>
          </p:cNvPicPr>
          <p:nvPr/>
        </p:nvPicPr>
        <p:blipFill>
          <a:blip r:embed="rId5"/>
          <a:stretch>
            <a:fillRect/>
          </a:stretch>
        </p:blipFill>
        <p:spPr>
          <a:xfrm>
            <a:off x="2152484" y="1232925"/>
            <a:ext cx="2194980" cy="5500360"/>
          </a:xfrm>
          <a:prstGeom prst="rect">
            <a:avLst/>
          </a:prstGeom>
        </p:spPr>
      </p:pic>
      <p:sp>
        <p:nvSpPr>
          <p:cNvPr id="13" name="Google Shape;121;p15"/>
          <p:cNvSpPr txBox="1"/>
          <p:nvPr/>
        </p:nvSpPr>
        <p:spPr>
          <a:xfrm>
            <a:off x="-69925" y="4423638"/>
            <a:ext cx="1871700" cy="3320100"/>
          </a:xfrm>
          <a:prstGeom prst="rect">
            <a:avLst/>
          </a:prstGeom>
          <a:noFill/>
          <a:ln>
            <a:noFill/>
          </a:ln>
        </p:spPr>
        <p:txBody>
          <a:bodyPr spcFirstLastPara="1" wrap="square" lIns="91425" tIns="91425" rIns="91425" bIns="91425" anchor="ctr" anchorCtr="0">
            <a:noAutofit/>
          </a:bodyPr>
          <a:lstStyle/>
          <a:p>
            <a:pPr marL="179387" lvl="0" indent="-179387" algn="l" rtl="0">
              <a:spcBef>
                <a:spcPts val="0"/>
              </a:spcBef>
              <a:spcAft>
                <a:spcPts val="0"/>
              </a:spcAft>
              <a:buClr>
                <a:schemeClr val="bg1"/>
              </a:buClr>
              <a:buSzPts val="1300"/>
              <a:buFont typeface="Cabin"/>
              <a:buAutoNum type="arabicPeriod"/>
            </a:pPr>
            <a:r>
              <a:rPr lang="sl-SI" sz="1300" dirty="0">
                <a:solidFill>
                  <a:schemeClr val="bg1"/>
                </a:solidFill>
                <a:latin typeface="Cabin"/>
                <a:ea typeface="Cabin"/>
                <a:cs typeface="Cabin"/>
                <a:sym typeface="Cabin"/>
              </a:rPr>
              <a:t>Predstavitev problema</a:t>
            </a:r>
            <a:endParaRPr dirty="0">
              <a:solidFill>
                <a:schemeClr val="bg1"/>
              </a:solidFill>
            </a:endParaRPr>
          </a:p>
          <a:p>
            <a:pPr marL="179387" lvl="0" indent="-179387" algn="l" rtl="0">
              <a:spcBef>
                <a:spcPts val="600"/>
              </a:spcBef>
              <a:spcAft>
                <a:spcPts val="0"/>
              </a:spcAft>
              <a:buClr>
                <a:srgbClr val="FFFFFF"/>
              </a:buClr>
              <a:buSzPts val="1300"/>
              <a:buFont typeface="Cabin"/>
              <a:buAutoNum type="arabicPeriod"/>
            </a:pPr>
            <a:r>
              <a:rPr lang="sl-SI" sz="1300" dirty="0">
                <a:solidFill>
                  <a:srgbClr val="FFFFFF"/>
                </a:solidFill>
                <a:latin typeface="Cabin"/>
                <a:ea typeface="Cabin"/>
                <a:cs typeface="Cabin"/>
                <a:sym typeface="Cabin"/>
              </a:rPr>
              <a:t>Predstavitev sistema</a:t>
            </a:r>
            <a:endParaRPr dirty="0">
              <a:solidFill>
                <a:srgbClr val="FFFFFF"/>
              </a:solidFill>
            </a:endParaRPr>
          </a:p>
          <a:p>
            <a:pPr marL="179387" lvl="0" indent="-179387">
              <a:spcBef>
                <a:spcPts val="600"/>
              </a:spcBef>
              <a:buClrTx/>
              <a:buSzPts val="1300"/>
              <a:buFont typeface="Cabin"/>
              <a:buAutoNum type="arabicPeriod"/>
            </a:pPr>
            <a:r>
              <a:rPr lang="sl-SI" sz="1300" dirty="0">
                <a:solidFill>
                  <a:schemeClr val="tx1"/>
                </a:solidFill>
                <a:latin typeface="Cabin"/>
                <a:ea typeface="Cabin"/>
                <a:cs typeface="Cabin"/>
                <a:sym typeface="Cabin"/>
              </a:rPr>
              <a:t>Eksperimentalno delo</a:t>
            </a: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Rezultati</a:t>
            </a:r>
            <a:endParaRPr dirty="0">
              <a:solidFill>
                <a:schemeClr val="dk1"/>
              </a:solidFill>
            </a:endParaRP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Povzetek in nadaljnje delo</a:t>
            </a:r>
            <a:endParaRPr dirty="0">
              <a:solidFill>
                <a:schemeClr val="dk1"/>
              </a:solidFill>
            </a:endParaRPr>
          </a:p>
          <a:p>
            <a:pPr marL="179387" lvl="0" indent="-96837" algn="l" rtl="0">
              <a:spcBef>
                <a:spcPts val="0"/>
              </a:spcBef>
              <a:spcAft>
                <a:spcPts val="0"/>
              </a:spcAft>
              <a:buClr>
                <a:schemeClr val="dk1"/>
              </a:buClr>
              <a:buSzPts val="1300"/>
              <a:buFont typeface="Arial"/>
              <a:buNone/>
            </a:pPr>
            <a:endParaRPr sz="1300" dirty="0">
              <a:solidFill>
                <a:schemeClr val="hlink"/>
              </a:solidFill>
              <a:latin typeface="Cabin"/>
              <a:ea typeface="Cabin"/>
              <a:cs typeface="Cabin"/>
              <a:sym typeface="Cabin"/>
            </a:endParaRPr>
          </a:p>
          <a:p>
            <a:pPr marL="179387" lvl="0" indent="-96837" algn="l" rtl="0">
              <a:spcBef>
                <a:spcPts val="0"/>
              </a:spcBef>
              <a:spcAft>
                <a:spcPts val="0"/>
              </a:spcAft>
              <a:buNone/>
            </a:pPr>
            <a:endParaRPr sz="1300" dirty="0">
              <a:solidFill>
                <a:srgbClr val="FFFFFF"/>
              </a:solidFill>
              <a:latin typeface="Cabin"/>
              <a:ea typeface="Cabin"/>
              <a:cs typeface="Cabin"/>
              <a:sym typeface="Cabin"/>
            </a:endParaRPr>
          </a:p>
        </p:txBody>
      </p:sp>
    </p:spTree>
    <p:extLst>
      <p:ext uri="{BB962C8B-B14F-4D97-AF65-F5344CB8AC3E}">
        <p14:creationId xmlns:p14="http://schemas.microsoft.com/office/powerpoint/2010/main" val="3066026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p:nvPr/>
        </p:nvSpPr>
        <p:spPr>
          <a:xfrm>
            <a:off x="2133600" y="404813"/>
            <a:ext cx="6915000" cy="430200"/>
          </a:xfrm>
          <a:prstGeom prst="rect">
            <a:avLst/>
          </a:prstGeom>
          <a:noFill/>
          <a:ln>
            <a:noFill/>
          </a:ln>
        </p:spPr>
        <p:txBody>
          <a:bodyPr spcFirstLastPara="1" wrap="square" lIns="0" tIns="0" rIns="57775" bIns="0" anchor="t" anchorCtr="0">
            <a:noAutofit/>
          </a:bodyPr>
          <a:lstStyle/>
          <a:p>
            <a:pPr marL="0" marR="0" lvl="0" indent="0" algn="l" rtl="0">
              <a:spcBef>
                <a:spcPts val="0"/>
              </a:spcBef>
              <a:spcAft>
                <a:spcPts val="0"/>
              </a:spcAft>
              <a:buNone/>
            </a:pPr>
            <a:r>
              <a:rPr lang="en-GB" sz="2800" dirty="0">
                <a:solidFill>
                  <a:srgbClr val="193C88"/>
                </a:solidFill>
                <a:latin typeface="Cabin"/>
                <a:ea typeface="Cabin"/>
                <a:cs typeface="Cabin"/>
                <a:sym typeface="Cabin"/>
              </a:rPr>
              <a:t>3</a:t>
            </a:r>
            <a:r>
              <a:rPr lang="en-GB" sz="2800" b="0" i="0" u="none" strike="noStrike" cap="none" dirty="0">
                <a:solidFill>
                  <a:srgbClr val="193C88"/>
                </a:solidFill>
                <a:latin typeface="Cabin"/>
                <a:ea typeface="Cabin"/>
                <a:cs typeface="Cabin"/>
                <a:sym typeface="Cabin"/>
              </a:rPr>
              <a:t>. </a:t>
            </a:r>
            <a:r>
              <a:rPr lang="en-GB" sz="2800" b="0" i="0" u="none" strike="noStrike" cap="none" dirty="0" err="1">
                <a:solidFill>
                  <a:srgbClr val="193C88"/>
                </a:solidFill>
                <a:latin typeface="Cabin"/>
                <a:ea typeface="Cabin"/>
                <a:cs typeface="Cabin"/>
                <a:sym typeface="Cabin"/>
              </a:rPr>
              <a:t>Eksperimentalno</a:t>
            </a:r>
            <a:r>
              <a:rPr lang="en-GB" sz="2800" b="0" i="0" u="none" strike="noStrike" cap="none" dirty="0">
                <a:solidFill>
                  <a:srgbClr val="193C88"/>
                </a:solidFill>
                <a:latin typeface="Cabin"/>
                <a:ea typeface="Cabin"/>
                <a:cs typeface="Cabin"/>
                <a:sym typeface="Cabin"/>
              </a:rPr>
              <a:t> </a:t>
            </a:r>
            <a:r>
              <a:rPr lang="en-GB" sz="2800" b="0" i="0" u="none" strike="noStrike" cap="none" dirty="0" err="1">
                <a:solidFill>
                  <a:srgbClr val="193C88"/>
                </a:solidFill>
                <a:latin typeface="Cabin"/>
                <a:ea typeface="Cabin"/>
                <a:cs typeface="Cabin"/>
                <a:sym typeface="Cabin"/>
              </a:rPr>
              <a:t>delo</a:t>
            </a:r>
            <a:endParaRPr dirty="0"/>
          </a:p>
        </p:txBody>
      </p:sp>
      <p:cxnSp>
        <p:nvCxnSpPr>
          <p:cNvPr id="148" name="Google Shape;148;p18"/>
          <p:cNvCxnSpPr/>
          <p:nvPr/>
        </p:nvCxnSpPr>
        <p:spPr>
          <a:xfrm>
            <a:off x="2209800" y="1143000"/>
            <a:ext cx="6705600" cy="1588"/>
          </a:xfrm>
          <a:prstGeom prst="straightConnector1">
            <a:avLst/>
          </a:prstGeom>
          <a:noFill/>
          <a:ln w="9525" cap="flat" cmpd="sng">
            <a:solidFill>
              <a:srgbClr val="193C88"/>
            </a:solidFill>
            <a:prstDash val="solid"/>
            <a:round/>
            <a:headEnd type="none" w="sm" len="sm"/>
            <a:tailEnd type="none" w="sm" len="sm"/>
          </a:ln>
        </p:spPr>
      </p:cxnSp>
      <p:sp>
        <p:nvSpPr>
          <p:cNvPr id="149" name="Google Shape;149;p18"/>
          <p:cNvSpPr txBox="1">
            <a:spLocks noGrp="1"/>
          </p:cNvSpPr>
          <p:nvPr>
            <p:ph type="sldNum" idx="12"/>
          </p:nvPr>
        </p:nvSpPr>
        <p:spPr>
          <a:xfrm>
            <a:off x="6902450" y="6448425"/>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sl-SI" sz="1400" b="0" i="0" u="none" strike="noStrike" cap="none">
                <a:solidFill>
                  <a:srgbClr val="898989"/>
                </a:solidFill>
                <a:latin typeface="Cabin"/>
                <a:ea typeface="Cabin"/>
                <a:cs typeface="Cabin"/>
                <a:sym typeface="Cabin"/>
              </a:rPr>
              <a:t>5</a:t>
            </a:fld>
            <a:endParaRPr sz="1400" b="0" i="0" u="none" strike="noStrike" cap="none">
              <a:solidFill>
                <a:srgbClr val="898989"/>
              </a:solidFill>
              <a:latin typeface="Cabin"/>
              <a:ea typeface="Cabin"/>
              <a:cs typeface="Cabin"/>
              <a:sym typeface="Cabin"/>
            </a:endParaRPr>
          </a:p>
        </p:txBody>
      </p:sp>
      <p:sp>
        <p:nvSpPr>
          <p:cNvPr id="9" name="Google Shape;157;p18"/>
          <p:cNvSpPr txBox="1"/>
          <p:nvPr/>
        </p:nvSpPr>
        <p:spPr>
          <a:xfrm>
            <a:off x="1801775" y="1372044"/>
            <a:ext cx="4460278" cy="3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t>Uporabni</a:t>
            </a:r>
            <a:r>
              <a:rPr lang="sl-SI" sz="1800" dirty="0"/>
              <a:t>š</a:t>
            </a:r>
            <a:r>
              <a:rPr lang="en-US" sz="1800" dirty="0" err="1"/>
              <a:t>ki</a:t>
            </a:r>
            <a:r>
              <a:rPr lang="en-US" sz="1800" dirty="0"/>
              <a:t> </a:t>
            </a:r>
            <a:r>
              <a:rPr lang="en-US" sz="1800" dirty="0" err="1"/>
              <a:t>vmesnik</a:t>
            </a:r>
            <a:r>
              <a:rPr lang="en-US" sz="1800" dirty="0"/>
              <a:t> </a:t>
            </a:r>
            <a:r>
              <a:rPr lang="en-US" sz="1800" dirty="0" err="1"/>
              <a:t>Labview</a:t>
            </a:r>
            <a:r>
              <a:rPr lang="en-US" sz="1800" dirty="0"/>
              <a:t> </a:t>
            </a:r>
            <a:endParaRPr sz="1800" dirty="0"/>
          </a:p>
        </p:txBody>
      </p:sp>
      <p:pic>
        <p:nvPicPr>
          <p:cNvPr id="3" name="Slika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775" y="1923500"/>
            <a:ext cx="3303175" cy="4181046"/>
          </a:xfrm>
          <a:prstGeom prst="rect">
            <a:avLst/>
          </a:prstGeom>
        </p:spPr>
      </p:pic>
      <p:pic>
        <p:nvPicPr>
          <p:cNvPr id="4" name="Slika 3"/>
          <p:cNvPicPr>
            <a:picLocks noChangeAspect="1"/>
          </p:cNvPicPr>
          <p:nvPr/>
        </p:nvPicPr>
        <p:blipFill>
          <a:blip r:embed="rId4"/>
          <a:stretch>
            <a:fillRect/>
          </a:stretch>
        </p:blipFill>
        <p:spPr>
          <a:xfrm>
            <a:off x="5104950" y="2111277"/>
            <a:ext cx="3699341" cy="3805491"/>
          </a:xfrm>
          <a:prstGeom prst="rect">
            <a:avLst/>
          </a:prstGeom>
        </p:spPr>
      </p:pic>
      <p:sp>
        <p:nvSpPr>
          <p:cNvPr id="11" name="Google Shape;121;p15"/>
          <p:cNvSpPr txBox="1"/>
          <p:nvPr/>
        </p:nvSpPr>
        <p:spPr>
          <a:xfrm>
            <a:off x="-69925" y="4423638"/>
            <a:ext cx="1871700" cy="3320100"/>
          </a:xfrm>
          <a:prstGeom prst="rect">
            <a:avLst/>
          </a:prstGeom>
          <a:noFill/>
          <a:ln>
            <a:noFill/>
          </a:ln>
        </p:spPr>
        <p:txBody>
          <a:bodyPr spcFirstLastPara="1" wrap="square" lIns="91425" tIns="91425" rIns="91425" bIns="91425" anchor="ctr" anchorCtr="0">
            <a:noAutofit/>
          </a:bodyPr>
          <a:lstStyle/>
          <a:p>
            <a:pPr marL="179387" lvl="0" indent="-179387" algn="l" rtl="0">
              <a:spcBef>
                <a:spcPts val="0"/>
              </a:spcBef>
              <a:spcAft>
                <a:spcPts val="0"/>
              </a:spcAft>
              <a:buClr>
                <a:schemeClr val="bg1"/>
              </a:buClr>
              <a:buSzPts val="1300"/>
              <a:buFont typeface="Cabin"/>
              <a:buAutoNum type="arabicPeriod"/>
            </a:pPr>
            <a:r>
              <a:rPr lang="sl-SI" sz="1300" dirty="0">
                <a:solidFill>
                  <a:schemeClr val="bg1"/>
                </a:solidFill>
                <a:latin typeface="Cabin"/>
                <a:ea typeface="Cabin"/>
                <a:cs typeface="Cabin"/>
                <a:sym typeface="Cabin"/>
              </a:rPr>
              <a:t>Predstavitev problema</a:t>
            </a:r>
            <a:endParaRPr dirty="0">
              <a:solidFill>
                <a:schemeClr val="bg1"/>
              </a:solidFill>
            </a:endParaRPr>
          </a:p>
          <a:p>
            <a:pPr marL="179387" lvl="0" indent="-179387" algn="l" rtl="0">
              <a:spcBef>
                <a:spcPts val="600"/>
              </a:spcBef>
              <a:spcAft>
                <a:spcPts val="0"/>
              </a:spcAft>
              <a:buClr>
                <a:srgbClr val="FFFFFF"/>
              </a:buClr>
              <a:buSzPts val="1300"/>
              <a:buFont typeface="Cabin"/>
              <a:buAutoNum type="arabicPeriod"/>
            </a:pPr>
            <a:r>
              <a:rPr lang="sl-SI" sz="1300" dirty="0">
                <a:solidFill>
                  <a:srgbClr val="FFFFFF"/>
                </a:solidFill>
                <a:latin typeface="Cabin"/>
                <a:ea typeface="Cabin"/>
                <a:cs typeface="Cabin"/>
                <a:sym typeface="Cabin"/>
              </a:rPr>
              <a:t>Predstavitev sistema</a:t>
            </a:r>
            <a:endParaRPr dirty="0">
              <a:solidFill>
                <a:srgbClr val="FFFFFF"/>
              </a:solidFill>
            </a:endParaRPr>
          </a:p>
          <a:p>
            <a:pPr marL="179387" lvl="0" indent="-179387">
              <a:spcBef>
                <a:spcPts val="600"/>
              </a:spcBef>
              <a:buClrTx/>
              <a:buSzPts val="1300"/>
              <a:buFont typeface="Cabin"/>
              <a:buAutoNum type="arabicPeriod"/>
            </a:pPr>
            <a:r>
              <a:rPr lang="sl-SI" sz="1300" dirty="0">
                <a:solidFill>
                  <a:schemeClr val="tx1"/>
                </a:solidFill>
                <a:latin typeface="Cabin"/>
                <a:ea typeface="Cabin"/>
                <a:cs typeface="Cabin"/>
                <a:sym typeface="Cabin"/>
              </a:rPr>
              <a:t>Eksperimentalno delo</a:t>
            </a: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Rezultati</a:t>
            </a:r>
            <a:endParaRPr dirty="0">
              <a:solidFill>
                <a:schemeClr val="dk1"/>
              </a:solidFill>
            </a:endParaRP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Povzetek in nadaljnje delo</a:t>
            </a:r>
            <a:endParaRPr dirty="0">
              <a:solidFill>
                <a:schemeClr val="dk1"/>
              </a:solidFill>
            </a:endParaRPr>
          </a:p>
          <a:p>
            <a:pPr marL="179387" lvl="0" indent="-96837" algn="l" rtl="0">
              <a:spcBef>
                <a:spcPts val="0"/>
              </a:spcBef>
              <a:spcAft>
                <a:spcPts val="0"/>
              </a:spcAft>
              <a:buClr>
                <a:schemeClr val="dk1"/>
              </a:buClr>
              <a:buSzPts val="1300"/>
              <a:buFont typeface="Arial"/>
              <a:buNone/>
            </a:pPr>
            <a:endParaRPr sz="1300" dirty="0">
              <a:solidFill>
                <a:schemeClr val="hlink"/>
              </a:solidFill>
              <a:latin typeface="Cabin"/>
              <a:ea typeface="Cabin"/>
              <a:cs typeface="Cabin"/>
              <a:sym typeface="Cabin"/>
            </a:endParaRPr>
          </a:p>
          <a:p>
            <a:pPr marL="179387" lvl="0" indent="-96837" algn="l" rtl="0">
              <a:spcBef>
                <a:spcPts val="0"/>
              </a:spcBef>
              <a:spcAft>
                <a:spcPts val="0"/>
              </a:spcAft>
              <a:buNone/>
            </a:pPr>
            <a:endParaRPr sz="1300" dirty="0">
              <a:solidFill>
                <a:srgbClr val="FFFFFF"/>
              </a:solidFill>
              <a:latin typeface="Cabin"/>
              <a:ea typeface="Cabin"/>
              <a:cs typeface="Cabin"/>
              <a:sym typeface="Cabin"/>
            </a:endParaRPr>
          </a:p>
        </p:txBody>
      </p:sp>
    </p:spTree>
    <p:extLst>
      <p:ext uri="{BB962C8B-B14F-4D97-AF65-F5344CB8AC3E}">
        <p14:creationId xmlns:p14="http://schemas.microsoft.com/office/powerpoint/2010/main" val="2564003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p:nvPr/>
        </p:nvSpPr>
        <p:spPr>
          <a:xfrm>
            <a:off x="2133600" y="404813"/>
            <a:ext cx="6915000" cy="430200"/>
          </a:xfrm>
          <a:prstGeom prst="rect">
            <a:avLst/>
          </a:prstGeom>
          <a:noFill/>
          <a:ln>
            <a:noFill/>
          </a:ln>
        </p:spPr>
        <p:txBody>
          <a:bodyPr spcFirstLastPara="1" wrap="square" lIns="0" tIns="0" rIns="57775" bIns="0" anchor="t" anchorCtr="0">
            <a:noAutofit/>
          </a:bodyPr>
          <a:lstStyle/>
          <a:p>
            <a:pPr marL="0" marR="0" lvl="0" indent="0" algn="l" rtl="0">
              <a:spcBef>
                <a:spcPts val="0"/>
              </a:spcBef>
              <a:spcAft>
                <a:spcPts val="0"/>
              </a:spcAft>
              <a:buNone/>
            </a:pPr>
            <a:r>
              <a:rPr lang="en-GB" sz="2800" dirty="0">
                <a:solidFill>
                  <a:srgbClr val="193C88"/>
                </a:solidFill>
                <a:latin typeface="Cabin"/>
                <a:ea typeface="Cabin"/>
                <a:cs typeface="Cabin"/>
                <a:sym typeface="Cabin"/>
              </a:rPr>
              <a:t>3</a:t>
            </a:r>
            <a:r>
              <a:rPr lang="en-GB" sz="2800" b="0" i="0" u="none" strike="noStrike" cap="none" dirty="0">
                <a:solidFill>
                  <a:srgbClr val="193C88"/>
                </a:solidFill>
                <a:latin typeface="Cabin"/>
                <a:ea typeface="Cabin"/>
                <a:cs typeface="Cabin"/>
                <a:sym typeface="Cabin"/>
              </a:rPr>
              <a:t>. </a:t>
            </a:r>
            <a:r>
              <a:rPr lang="en-GB" sz="2800" b="0" i="0" u="none" strike="noStrike" cap="none" dirty="0" err="1">
                <a:solidFill>
                  <a:srgbClr val="193C88"/>
                </a:solidFill>
                <a:latin typeface="Cabin"/>
                <a:ea typeface="Cabin"/>
                <a:cs typeface="Cabin"/>
                <a:sym typeface="Cabin"/>
              </a:rPr>
              <a:t>Eksperimentalno</a:t>
            </a:r>
            <a:r>
              <a:rPr lang="en-GB" sz="2800" b="0" i="0" u="none" strike="noStrike" cap="none" dirty="0">
                <a:solidFill>
                  <a:srgbClr val="193C88"/>
                </a:solidFill>
                <a:latin typeface="Cabin"/>
                <a:ea typeface="Cabin"/>
                <a:cs typeface="Cabin"/>
                <a:sym typeface="Cabin"/>
              </a:rPr>
              <a:t> </a:t>
            </a:r>
            <a:r>
              <a:rPr lang="en-GB" sz="2800" b="0" i="0" u="none" strike="noStrike" cap="none" dirty="0" err="1">
                <a:solidFill>
                  <a:srgbClr val="193C88"/>
                </a:solidFill>
                <a:latin typeface="Cabin"/>
                <a:ea typeface="Cabin"/>
                <a:cs typeface="Cabin"/>
                <a:sym typeface="Cabin"/>
              </a:rPr>
              <a:t>delo</a:t>
            </a:r>
            <a:endParaRPr dirty="0"/>
          </a:p>
        </p:txBody>
      </p:sp>
      <p:cxnSp>
        <p:nvCxnSpPr>
          <p:cNvPr id="148" name="Google Shape;148;p18"/>
          <p:cNvCxnSpPr/>
          <p:nvPr/>
        </p:nvCxnSpPr>
        <p:spPr>
          <a:xfrm>
            <a:off x="2209800" y="1143000"/>
            <a:ext cx="6705600" cy="1588"/>
          </a:xfrm>
          <a:prstGeom prst="straightConnector1">
            <a:avLst/>
          </a:prstGeom>
          <a:noFill/>
          <a:ln w="9525" cap="flat" cmpd="sng">
            <a:solidFill>
              <a:srgbClr val="193C88"/>
            </a:solidFill>
            <a:prstDash val="solid"/>
            <a:round/>
            <a:headEnd type="none" w="sm" len="sm"/>
            <a:tailEnd type="none" w="sm" len="sm"/>
          </a:ln>
        </p:spPr>
      </p:cxnSp>
      <p:sp>
        <p:nvSpPr>
          <p:cNvPr id="149" name="Google Shape;149;p18"/>
          <p:cNvSpPr txBox="1">
            <a:spLocks noGrp="1"/>
          </p:cNvSpPr>
          <p:nvPr>
            <p:ph type="sldNum" idx="12"/>
          </p:nvPr>
        </p:nvSpPr>
        <p:spPr>
          <a:xfrm>
            <a:off x="6902450" y="6448425"/>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sl-SI" sz="1400" b="0" i="0" u="none" strike="noStrike" cap="none">
                <a:solidFill>
                  <a:srgbClr val="898989"/>
                </a:solidFill>
                <a:latin typeface="Cabin"/>
                <a:ea typeface="Cabin"/>
                <a:cs typeface="Cabin"/>
                <a:sym typeface="Cabin"/>
              </a:rPr>
              <a:t>6</a:t>
            </a:fld>
            <a:endParaRPr sz="1400" b="0" i="0" u="none" strike="noStrike" cap="none">
              <a:solidFill>
                <a:srgbClr val="898989"/>
              </a:solidFill>
              <a:latin typeface="Cabin"/>
              <a:ea typeface="Cabin"/>
              <a:cs typeface="Cabin"/>
              <a:sym typeface="Cabin"/>
            </a:endParaRPr>
          </a:p>
        </p:txBody>
      </p:sp>
      <p:sp>
        <p:nvSpPr>
          <p:cNvPr id="7" name="Google Shape;121;p15"/>
          <p:cNvSpPr txBox="1"/>
          <p:nvPr/>
        </p:nvSpPr>
        <p:spPr>
          <a:xfrm>
            <a:off x="-69925" y="4423638"/>
            <a:ext cx="1871700" cy="3320100"/>
          </a:xfrm>
          <a:prstGeom prst="rect">
            <a:avLst/>
          </a:prstGeom>
          <a:noFill/>
          <a:ln>
            <a:noFill/>
          </a:ln>
        </p:spPr>
        <p:txBody>
          <a:bodyPr spcFirstLastPara="1" wrap="square" lIns="91425" tIns="91425" rIns="91425" bIns="91425" anchor="ctr" anchorCtr="0">
            <a:noAutofit/>
          </a:bodyPr>
          <a:lstStyle/>
          <a:p>
            <a:pPr marL="179387" lvl="0" indent="-179387" algn="l" rtl="0">
              <a:spcBef>
                <a:spcPts val="0"/>
              </a:spcBef>
              <a:spcAft>
                <a:spcPts val="0"/>
              </a:spcAft>
              <a:buClr>
                <a:schemeClr val="bg1"/>
              </a:buClr>
              <a:buSzPts val="1300"/>
              <a:buFont typeface="Cabin"/>
              <a:buAutoNum type="arabicPeriod"/>
            </a:pPr>
            <a:r>
              <a:rPr lang="sl-SI" sz="1300" dirty="0">
                <a:solidFill>
                  <a:schemeClr val="bg1"/>
                </a:solidFill>
                <a:latin typeface="Cabin"/>
                <a:ea typeface="Cabin"/>
                <a:cs typeface="Cabin"/>
                <a:sym typeface="Cabin"/>
              </a:rPr>
              <a:t>Predstavitev problema</a:t>
            </a:r>
            <a:endParaRPr dirty="0">
              <a:solidFill>
                <a:schemeClr val="bg1"/>
              </a:solidFill>
            </a:endParaRPr>
          </a:p>
          <a:p>
            <a:pPr marL="179387" lvl="0" indent="-179387" algn="l" rtl="0">
              <a:spcBef>
                <a:spcPts val="600"/>
              </a:spcBef>
              <a:spcAft>
                <a:spcPts val="0"/>
              </a:spcAft>
              <a:buClr>
                <a:srgbClr val="FFFFFF"/>
              </a:buClr>
              <a:buSzPts val="1300"/>
              <a:buFont typeface="Cabin"/>
              <a:buAutoNum type="arabicPeriod"/>
            </a:pPr>
            <a:r>
              <a:rPr lang="sl-SI" sz="1300" dirty="0">
                <a:solidFill>
                  <a:srgbClr val="FFFFFF"/>
                </a:solidFill>
                <a:latin typeface="Cabin"/>
                <a:ea typeface="Cabin"/>
                <a:cs typeface="Cabin"/>
                <a:sym typeface="Cabin"/>
              </a:rPr>
              <a:t>Predstavitev sistema</a:t>
            </a:r>
            <a:endParaRPr dirty="0">
              <a:solidFill>
                <a:srgbClr val="FFFFFF"/>
              </a:solidFill>
            </a:endParaRPr>
          </a:p>
          <a:p>
            <a:pPr marL="179387" lvl="0" indent="-179387">
              <a:spcBef>
                <a:spcPts val="600"/>
              </a:spcBef>
              <a:buClr>
                <a:schemeClr val="tx1"/>
              </a:buClr>
              <a:buSzPts val="1300"/>
              <a:buFont typeface="Cabin"/>
              <a:buAutoNum type="arabicPeriod"/>
            </a:pPr>
            <a:r>
              <a:rPr lang="sl-SI" sz="1300" dirty="0">
                <a:solidFill>
                  <a:schemeClr val="tx1"/>
                </a:solidFill>
                <a:latin typeface="Cabin"/>
                <a:ea typeface="Cabin"/>
                <a:cs typeface="Cabin"/>
                <a:sym typeface="Cabin"/>
              </a:rPr>
              <a:t>Eksperimentalno delo</a:t>
            </a: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Rezultati</a:t>
            </a:r>
            <a:endParaRPr dirty="0">
              <a:solidFill>
                <a:schemeClr val="dk1"/>
              </a:solidFill>
            </a:endParaRP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Povzetek in nadaljnje delo</a:t>
            </a:r>
            <a:endParaRPr dirty="0">
              <a:solidFill>
                <a:schemeClr val="dk1"/>
              </a:solidFill>
            </a:endParaRPr>
          </a:p>
          <a:p>
            <a:pPr marL="179387" lvl="0" indent="-96837" algn="l" rtl="0">
              <a:spcBef>
                <a:spcPts val="0"/>
              </a:spcBef>
              <a:spcAft>
                <a:spcPts val="0"/>
              </a:spcAft>
              <a:buClr>
                <a:schemeClr val="dk1"/>
              </a:buClr>
              <a:buSzPts val="1300"/>
              <a:buFont typeface="Arial"/>
              <a:buNone/>
            </a:pPr>
            <a:endParaRPr sz="1300" dirty="0">
              <a:solidFill>
                <a:schemeClr val="hlink"/>
              </a:solidFill>
              <a:latin typeface="Cabin"/>
              <a:ea typeface="Cabin"/>
              <a:cs typeface="Cabin"/>
              <a:sym typeface="Cabin"/>
            </a:endParaRPr>
          </a:p>
          <a:p>
            <a:pPr marL="179387" lvl="0" indent="-96837" algn="l" rtl="0">
              <a:spcBef>
                <a:spcPts val="0"/>
              </a:spcBef>
              <a:spcAft>
                <a:spcPts val="0"/>
              </a:spcAft>
              <a:buNone/>
            </a:pPr>
            <a:endParaRPr sz="1300" dirty="0">
              <a:solidFill>
                <a:srgbClr val="FFFFFF"/>
              </a:solidFill>
              <a:latin typeface="Cabin"/>
              <a:ea typeface="Cabin"/>
              <a:cs typeface="Cabin"/>
              <a:sym typeface="Cabin"/>
            </a:endParaRPr>
          </a:p>
        </p:txBody>
      </p:sp>
      <p:pic>
        <p:nvPicPr>
          <p:cNvPr id="2" name="Delovanje1">
            <a:hlinkClick r:id="" action="ppaction://media"/>
            <a:extLst>
              <a:ext uri="{FF2B5EF4-FFF2-40B4-BE49-F238E27FC236}">
                <a16:creationId xmlns:a16="http://schemas.microsoft.com/office/drawing/2014/main" id="{2C797498-7361-4291-86B2-337A7981F1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21709" y="1299001"/>
            <a:ext cx="6281782" cy="514942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003380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p:nvPr/>
        </p:nvSpPr>
        <p:spPr>
          <a:xfrm>
            <a:off x="2133600" y="404813"/>
            <a:ext cx="6915000" cy="430200"/>
          </a:xfrm>
          <a:prstGeom prst="rect">
            <a:avLst/>
          </a:prstGeom>
          <a:noFill/>
          <a:ln>
            <a:noFill/>
          </a:ln>
        </p:spPr>
        <p:txBody>
          <a:bodyPr spcFirstLastPara="1" wrap="square" lIns="0" tIns="0" rIns="57775" bIns="0" anchor="t" anchorCtr="0">
            <a:noAutofit/>
          </a:bodyPr>
          <a:lstStyle/>
          <a:p>
            <a:pPr marL="0" marR="0" lvl="0" indent="0" algn="l" rtl="0">
              <a:spcBef>
                <a:spcPts val="0"/>
              </a:spcBef>
              <a:spcAft>
                <a:spcPts val="0"/>
              </a:spcAft>
              <a:buNone/>
            </a:pPr>
            <a:r>
              <a:rPr lang="en-GB" sz="2800" dirty="0">
                <a:solidFill>
                  <a:srgbClr val="193C88"/>
                </a:solidFill>
                <a:latin typeface="Cabin"/>
                <a:ea typeface="Cabin"/>
                <a:cs typeface="Cabin"/>
                <a:sym typeface="Cabin"/>
              </a:rPr>
              <a:t>4</a:t>
            </a:r>
            <a:r>
              <a:rPr lang="en-GB" sz="2800" b="0" i="0" u="none" strike="noStrike" cap="none" dirty="0">
                <a:solidFill>
                  <a:srgbClr val="193C88"/>
                </a:solidFill>
                <a:latin typeface="Cabin"/>
                <a:ea typeface="Cabin"/>
                <a:cs typeface="Cabin"/>
                <a:sym typeface="Cabin"/>
              </a:rPr>
              <a:t>. </a:t>
            </a:r>
            <a:r>
              <a:rPr lang="en-GB" sz="2800" b="0" i="0" u="none" strike="noStrike" cap="none" dirty="0" err="1">
                <a:solidFill>
                  <a:srgbClr val="193C88"/>
                </a:solidFill>
                <a:latin typeface="Cabin"/>
                <a:ea typeface="Cabin"/>
                <a:cs typeface="Cabin"/>
                <a:sym typeface="Cabin"/>
              </a:rPr>
              <a:t>Rezultati</a:t>
            </a:r>
            <a:endParaRPr dirty="0"/>
          </a:p>
        </p:txBody>
      </p:sp>
      <p:cxnSp>
        <p:nvCxnSpPr>
          <p:cNvPr id="148" name="Google Shape;148;p18"/>
          <p:cNvCxnSpPr/>
          <p:nvPr/>
        </p:nvCxnSpPr>
        <p:spPr>
          <a:xfrm>
            <a:off x="2209800" y="1143000"/>
            <a:ext cx="6705600" cy="1588"/>
          </a:xfrm>
          <a:prstGeom prst="straightConnector1">
            <a:avLst/>
          </a:prstGeom>
          <a:noFill/>
          <a:ln w="9525" cap="flat" cmpd="sng">
            <a:solidFill>
              <a:srgbClr val="193C88"/>
            </a:solidFill>
            <a:prstDash val="solid"/>
            <a:round/>
            <a:headEnd type="none" w="sm" len="sm"/>
            <a:tailEnd type="none" w="sm" len="sm"/>
          </a:ln>
        </p:spPr>
      </p:cxnSp>
      <p:sp>
        <p:nvSpPr>
          <p:cNvPr id="149" name="Google Shape;149;p18"/>
          <p:cNvSpPr txBox="1">
            <a:spLocks noGrp="1"/>
          </p:cNvSpPr>
          <p:nvPr>
            <p:ph type="sldNum" idx="12"/>
          </p:nvPr>
        </p:nvSpPr>
        <p:spPr>
          <a:xfrm>
            <a:off x="6902450" y="6448425"/>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sl-SI" sz="1400" b="0" i="0" u="none" strike="noStrike" cap="none">
                <a:solidFill>
                  <a:srgbClr val="898989"/>
                </a:solidFill>
                <a:latin typeface="Cabin"/>
                <a:ea typeface="Cabin"/>
                <a:cs typeface="Cabin"/>
                <a:sym typeface="Cabin"/>
              </a:rPr>
              <a:t>7</a:t>
            </a:fld>
            <a:endParaRPr sz="1400" b="0" i="0" u="none" strike="noStrike" cap="none">
              <a:solidFill>
                <a:srgbClr val="898989"/>
              </a:solidFill>
              <a:latin typeface="Cabin"/>
              <a:ea typeface="Cabin"/>
              <a:cs typeface="Cabin"/>
              <a:sym typeface="Cabin"/>
            </a:endParaRPr>
          </a:p>
        </p:txBody>
      </p:sp>
      <p:pic>
        <p:nvPicPr>
          <p:cNvPr id="3" name="Slika 2">
            <a:extLst>
              <a:ext uri="{FF2B5EF4-FFF2-40B4-BE49-F238E27FC236}">
                <a16:creationId xmlns:a16="http://schemas.microsoft.com/office/drawing/2014/main" id="{C07D971B-CF19-44D1-B28D-0CD8D0A59E40}"/>
              </a:ext>
            </a:extLst>
          </p:cNvPr>
          <p:cNvPicPr>
            <a:picLocks noChangeAspect="1"/>
          </p:cNvPicPr>
          <p:nvPr/>
        </p:nvPicPr>
        <p:blipFill>
          <a:blip r:embed="rId3"/>
          <a:stretch>
            <a:fillRect/>
          </a:stretch>
        </p:blipFill>
        <p:spPr>
          <a:xfrm>
            <a:off x="2349863" y="1578743"/>
            <a:ext cx="5545908" cy="4159430"/>
          </a:xfrm>
          <a:prstGeom prst="rect">
            <a:avLst/>
          </a:prstGeom>
        </p:spPr>
      </p:pic>
      <p:sp>
        <p:nvSpPr>
          <p:cNvPr id="4" name="PoljeZBesedilom 3">
            <a:extLst>
              <a:ext uri="{FF2B5EF4-FFF2-40B4-BE49-F238E27FC236}">
                <a16:creationId xmlns:a16="http://schemas.microsoft.com/office/drawing/2014/main" id="{CA113B33-AC76-403B-91E2-C52707893C02}"/>
              </a:ext>
            </a:extLst>
          </p:cNvPr>
          <p:cNvSpPr txBox="1"/>
          <p:nvPr/>
        </p:nvSpPr>
        <p:spPr>
          <a:xfrm>
            <a:off x="1978840" y="5785521"/>
            <a:ext cx="6135554" cy="307777"/>
          </a:xfrm>
          <a:prstGeom prst="rect">
            <a:avLst/>
          </a:prstGeom>
          <a:noFill/>
        </p:spPr>
        <p:txBody>
          <a:bodyPr wrap="square" rtlCol="0">
            <a:spAutoFit/>
          </a:bodyPr>
          <a:lstStyle/>
          <a:p>
            <a:pPr algn="ctr"/>
            <a:r>
              <a:rPr lang="en-GB" dirty="0" err="1"/>
              <a:t>Testni</a:t>
            </a:r>
            <a:r>
              <a:rPr lang="en-GB" dirty="0"/>
              <a:t> model </a:t>
            </a:r>
            <a:r>
              <a:rPr lang="en-GB" dirty="0" err="1"/>
              <a:t>pred</a:t>
            </a:r>
            <a:r>
              <a:rPr lang="en-GB" dirty="0"/>
              <a:t> in </a:t>
            </a:r>
            <a:r>
              <a:rPr lang="en-GB" dirty="0" err="1"/>
              <a:t>po</a:t>
            </a:r>
            <a:r>
              <a:rPr lang="en-GB" dirty="0"/>
              <a:t> </a:t>
            </a:r>
            <a:r>
              <a:rPr lang="en-GB" dirty="0" err="1"/>
              <a:t>procesu</a:t>
            </a:r>
            <a:r>
              <a:rPr lang="en-GB" dirty="0"/>
              <a:t>.</a:t>
            </a:r>
            <a:endParaRPr lang="sl-SI" dirty="0"/>
          </a:p>
        </p:txBody>
      </p:sp>
      <p:sp>
        <p:nvSpPr>
          <p:cNvPr id="8" name="Google Shape;121;p15"/>
          <p:cNvSpPr txBox="1"/>
          <p:nvPr/>
        </p:nvSpPr>
        <p:spPr>
          <a:xfrm>
            <a:off x="-69925" y="4423638"/>
            <a:ext cx="1871700" cy="3320100"/>
          </a:xfrm>
          <a:prstGeom prst="rect">
            <a:avLst/>
          </a:prstGeom>
          <a:noFill/>
          <a:ln>
            <a:noFill/>
          </a:ln>
        </p:spPr>
        <p:txBody>
          <a:bodyPr spcFirstLastPara="1" wrap="square" lIns="91425" tIns="91425" rIns="91425" bIns="91425" anchor="ctr" anchorCtr="0">
            <a:noAutofit/>
          </a:bodyPr>
          <a:lstStyle/>
          <a:p>
            <a:pPr marL="179387" lvl="0" indent="-179387" algn="l" rtl="0">
              <a:spcBef>
                <a:spcPts val="0"/>
              </a:spcBef>
              <a:spcAft>
                <a:spcPts val="0"/>
              </a:spcAft>
              <a:buClr>
                <a:schemeClr val="bg1"/>
              </a:buClr>
              <a:buSzPts val="1300"/>
              <a:buFont typeface="Cabin"/>
              <a:buAutoNum type="arabicPeriod"/>
            </a:pPr>
            <a:r>
              <a:rPr lang="sl-SI" sz="1300" dirty="0">
                <a:solidFill>
                  <a:schemeClr val="bg1"/>
                </a:solidFill>
                <a:latin typeface="Cabin"/>
                <a:ea typeface="Cabin"/>
                <a:cs typeface="Cabin"/>
                <a:sym typeface="Cabin"/>
              </a:rPr>
              <a:t>Predstavitev problema</a:t>
            </a:r>
            <a:endParaRPr dirty="0">
              <a:solidFill>
                <a:schemeClr val="bg1"/>
              </a:solidFill>
            </a:endParaRPr>
          </a:p>
          <a:p>
            <a:pPr marL="179387" lvl="0" indent="-179387" algn="l" rtl="0">
              <a:spcBef>
                <a:spcPts val="600"/>
              </a:spcBef>
              <a:spcAft>
                <a:spcPts val="0"/>
              </a:spcAft>
              <a:buClr>
                <a:srgbClr val="FFFFFF"/>
              </a:buClr>
              <a:buSzPts val="1300"/>
              <a:buFont typeface="Cabin"/>
              <a:buAutoNum type="arabicPeriod"/>
            </a:pPr>
            <a:r>
              <a:rPr lang="sl-SI" sz="1300" dirty="0">
                <a:solidFill>
                  <a:srgbClr val="FFFFFF"/>
                </a:solidFill>
                <a:latin typeface="Cabin"/>
                <a:ea typeface="Cabin"/>
                <a:cs typeface="Cabin"/>
                <a:sym typeface="Cabin"/>
              </a:rPr>
              <a:t>Predstavitev sistema</a:t>
            </a:r>
            <a:endParaRPr dirty="0">
              <a:solidFill>
                <a:srgbClr val="FFFFFF"/>
              </a:solidFill>
            </a:endParaRP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Eksperimentalno delo</a:t>
            </a:r>
          </a:p>
          <a:p>
            <a:pPr marL="179387" lvl="0" indent="-179387">
              <a:spcBef>
                <a:spcPts val="600"/>
              </a:spcBef>
              <a:buClrTx/>
              <a:buSzPts val="1300"/>
              <a:buFont typeface="Cabin"/>
              <a:buAutoNum type="arabicPeriod"/>
            </a:pPr>
            <a:r>
              <a:rPr lang="sl-SI" sz="1300" dirty="0">
                <a:solidFill>
                  <a:schemeClr val="tx1"/>
                </a:solidFill>
                <a:latin typeface="Cabin"/>
                <a:ea typeface="Cabin"/>
                <a:cs typeface="Cabin"/>
                <a:sym typeface="Cabin"/>
              </a:rPr>
              <a:t>Rezultati</a:t>
            </a:r>
            <a:endParaRPr dirty="0">
              <a:solidFill>
                <a:schemeClr val="tx1"/>
              </a:solidFill>
            </a:endParaRP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Povzetek in nadaljnje delo</a:t>
            </a:r>
            <a:endParaRPr dirty="0">
              <a:solidFill>
                <a:schemeClr val="dk1"/>
              </a:solidFill>
            </a:endParaRPr>
          </a:p>
          <a:p>
            <a:pPr marL="179387" lvl="0" indent="-96837" algn="l" rtl="0">
              <a:spcBef>
                <a:spcPts val="0"/>
              </a:spcBef>
              <a:spcAft>
                <a:spcPts val="0"/>
              </a:spcAft>
              <a:buClr>
                <a:schemeClr val="dk1"/>
              </a:buClr>
              <a:buSzPts val="1300"/>
              <a:buFont typeface="Arial"/>
              <a:buNone/>
            </a:pPr>
            <a:endParaRPr sz="1300" dirty="0">
              <a:solidFill>
                <a:schemeClr val="hlink"/>
              </a:solidFill>
              <a:latin typeface="Cabin"/>
              <a:ea typeface="Cabin"/>
              <a:cs typeface="Cabin"/>
              <a:sym typeface="Cabin"/>
            </a:endParaRPr>
          </a:p>
          <a:p>
            <a:pPr marL="179387" lvl="0" indent="-96837" algn="l" rtl="0">
              <a:spcBef>
                <a:spcPts val="0"/>
              </a:spcBef>
              <a:spcAft>
                <a:spcPts val="0"/>
              </a:spcAft>
              <a:buNone/>
            </a:pPr>
            <a:endParaRPr sz="1300" dirty="0">
              <a:solidFill>
                <a:srgbClr val="FFFFFF"/>
              </a:solidFill>
              <a:latin typeface="Cabin"/>
              <a:ea typeface="Cabin"/>
              <a:cs typeface="Cabin"/>
              <a:sym typeface="Cabin"/>
            </a:endParaRPr>
          </a:p>
        </p:txBody>
      </p:sp>
      <p:sp>
        <p:nvSpPr>
          <p:cNvPr id="2" name="PoljeZBesedilom 1"/>
          <p:cNvSpPr txBox="1"/>
          <p:nvPr/>
        </p:nvSpPr>
        <p:spPr>
          <a:xfrm>
            <a:off x="2133600" y="1223618"/>
            <a:ext cx="2913017" cy="307777"/>
          </a:xfrm>
          <a:prstGeom prst="rect">
            <a:avLst/>
          </a:prstGeom>
          <a:noFill/>
        </p:spPr>
        <p:txBody>
          <a:bodyPr wrap="square" rtlCol="0">
            <a:spAutoFit/>
          </a:bodyPr>
          <a:lstStyle/>
          <a:p>
            <a:r>
              <a:rPr lang="sl-SI" dirty="0"/>
              <a:t>Korekcija opravljena po 4 plasteh</a:t>
            </a:r>
          </a:p>
        </p:txBody>
      </p:sp>
    </p:spTree>
    <p:extLst>
      <p:ext uri="{BB962C8B-B14F-4D97-AF65-F5344CB8AC3E}">
        <p14:creationId xmlns:p14="http://schemas.microsoft.com/office/powerpoint/2010/main" val="204273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9"/>
          <p:cNvSpPr/>
          <p:nvPr/>
        </p:nvSpPr>
        <p:spPr>
          <a:xfrm>
            <a:off x="2133600" y="404813"/>
            <a:ext cx="6915150" cy="430212"/>
          </a:xfrm>
          <a:prstGeom prst="rect">
            <a:avLst/>
          </a:prstGeom>
          <a:noFill/>
          <a:ln>
            <a:noFill/>
          </a:ln>
        </p:spPr>
        <p:txBody>
          <a:bodyPr spcFirstLastPara="1" wrap="square" lIns="0" tIns="0" rIns="57775" bIns="0" anchor="t" anchorCtr="0">
            <a:noAutofit/>
          </a:bodyPr>
          <a:lstStyle/>
          <a:p>
            <a:pPr marL="0" marR="0" lvl="0" indent="0" algn="l" rtl="0">
              <a:spcBef>
                <a:spcPts val="0"/>
              </a:spcBef>
              <a:spcAft>
                <a:spcPts val="0"/>
              </a:spcAft>
              <a:buNone/>
            </a:pPr>
            <a:r>
              <a:rPr lang="en-GB" sz="2800" b="0" i="0" u="none" strike="noStrike" cap="none" dirty="0">
                <a:solidFill>
                  <a:srgbClr val="193C88"/>
                </a:solidFill>
                <a:latin typeface="Cabin"/>
                <a:ea typeface="Cabin"/>
                <a:cs typeface="Cabin"/>
                <a:sym typeface="Cabin"/>
              </a:rPr>
              <a:t>5</a:t>
            </a:r>
            <a:r>
              <a:rPr lang="sl-SI" sz="2800" b="0" i="0" u="none" strike="noStrike" cap="none" dirty="0">
                <a:solidFill>
                  <a:srgbClr val="193C88"/>
                </a:solidFill>
                <a:latin typeface="Cabin"/>
                <a:ea typeface="Cabin"/>
                <a:cs typeface="Cabin"/>
                <a:sym typeface="Cabin"/>
              </a:rPr>
              <a:t>. </a:t>
            </a:r>
            <a:r>
              <a:rPr lang="en-GB" sz="2800" b="0" i="0" u="none" strike="noStrike" cap="none" dirty="0" err="1">
                <a:solidFill>
                  <a:srgbClr val="193C88"/>
                </a:solidFill>
                <a:latin typeface="Cabin"/>
                <a:ea typeface="Cabin"/>
                <a:cs typeface="Cabin"/>
                <a:sym typeface="Cabin"/>
              </a:rPr>
              <a:t>Povzetek</a:t>
            </a:r>
            <a:r>
              <a:rPr lang="sl-SI" sz="2800" b="0" i="0" u="none" strike="noStrike" cap="none" dirty="0">
                <a:solidFill>
                  <a:srgbClr val="193C88"/>
                </a:solidFill>
                <a:latin typeface="Cabin"/>
                <a:ea typeface="Cabin"/>
                <a:cs typeface="Cabin"/>
                <a:sym typeface="Cabin"/>
              </a:rPr>
              <a:t> in nadaljnje delo</a:t>
            </a:r>
            <a:endParaRPr sz="2800" b="0" i="0" u="none" strike="noStrike" cap="none" dirty="0">
              <a:solidFill>
                <a:srgbClr val="193C88"/>
              </a:solidFill>
              <a:latin typeface="Cabin"/>
              <a:ea typeface="Cabin"/>
              <a:cs typeface="Cabin"/>
              <a:sym typeface="Cabin"/>
            </a:endParaRPr>
          </a:p>
        </p:txBody>
      </p:sp>
      <p:cxnSp>
        <p:nvCxnSpPr>
          <p:cNvPr id="163" name="Google Shape;163;p19"/>
          <p:cNvCxnSpPr/>
          <p:nvPr/>
        </p:nvCxnSpPr>
        <p:spPr>
          <a:xfrm>
            <a:off x="2209800" y="1143000"/>
            <a:ext cx="6705600" cy="1588"/>
          </a:xfrm>
          <a:prstGeom prst="straightConnector1">
            <a:avLst/>
          </a:prstGeom>
          <a:noFill/>
          <a:ln w="9525" cap="flat" cmpd="sng">
            <a:solidFill>
              <a:srgbClr val="193C88"/>
            </a:solidFill>
            <a:prstDash val="solid"/>
            <a:round/>
            <a:headEnd type="none" w="sm" len="sm"/>
            <a:tailEnd type="none" w="sm" len="sm"/>
          </a:ln>
        </p:spPr>
      </p:cxnSp>
      <p:sp>
        <p:nvSpPr>
          <p:cNvPr id="164" name="Google Shape;164;p19"/>
          <p:cNvSpPr/>
          <p:nvPr/>
        </p:nvSpPr>
        <p:spPr>
          <a:xfrm>
            <a:off x="2133600" y="1341438"/>
            <a:ext cx="6915150" cy="1708150"/>
          </a:xfrm>
          <a:prstGeom prst="rect">
            <a:avLst/>
          </a:prstGeom>
          <a:noFill/>
          <a:ln>
            <a:noFill/>
          </a:ln>
        </p:spPr>
        <p:txBody>
          <a:bodyPr spcFirstLastPara="1" wrap="square" lIns="0" tIns="0" rIns="57775" bIns="0" anchor="t" anchorCtr="0">
            <a:noAutofit/>
          </a:bodyPr>
          <a:lstStyle/>
          <a:p>
            <a:pPr marL="457200" lvl="0" indent="-342900" algn="l" rtl="0">
              <a:spcBef>
                <a:spcPts val="0"/>
              </a:spcBef>
              <a:spcAft>
                <a:spcPts val="0"/>
              </a:spcAft>
              <a:buClr>
                <a:schemeClr val="dk1"/>
              </a:buClr>
              <a:buSzPts val="1800"/>
              <a:buFont typeface="Calibri"/>
              <a:buChar char="●"/>
            </a:pPr>
            <a:r>
              <a:rPr lang="sl-SI" sz="1800" dirty="0">
                <a:solidFill>
                  <a:schemeClr val="dk1"/>
                </a:solidFill>
                <a:latin typeface="Calibri"/>
                <a:ea typeface="Calibri"/>
                <a:cs typeface="Calibri"/>
                <a:sym typeface="Calibri"/>
              </a:rPr>
              <a:t>Izbira merilnika razdalje</a:t>
            </a:r>
          </a:p>
          <a:p>
            <a:pPr marL="457200" indent="-342900">
              <a:buClr>
                <a:schemeClr val="dk1"/>
              </a:buClr>
              <a:buSzPts val="1800"/>
              <a:buFont typeface="Calibri"/>
              <a:buChar char="●"/>
            </a:pPr>
            <a:r>
              <a:rPr lang="sl-SI" sz="1800" dirty="0">
                <a:solidFill>
                  <a:schemeClr val="dk1"/>
                </a:solidFill>
                <a:latin typeface="Calibri"/>
                <a:ea typeface="Calibri"/>
                <a:cs typeface="Calibri"/>
                <a:sym typeface="Calibri"/>
              </a:rPr>
              <a:t>Izdelava ohišja senzorja</a:t>
            </a:r>
          </a:p>
          <a:p>
            <a:pPr marL="457200" lvl="3" indent="-342900">
              <a:buClr>
                <a:schemeClr val="dk1"/>
              </a:buClr>
              <a:buSzPts val="1800"/>
              <a:buFont typeface="Calibri"/>
              <a:buChar char="●"/>
            </a:pPr>
            <a:r>
              <a:rPr lang="sl-SI" sz="1800" dirty="0">
                <a:solidFill>
                  <a:schemeClr val="dk1"/>
                </a:solidFill>
                <a:latin typeface="Calibri"/>
                <a:ea typeface="Calibri"/>
                <a:cs typeface="Calibri"/>
                <a:sym typeface="Calibri"/>
              </a:rPr>
              <a:t>Izdelava programov za upravljanje senzorja, serijsko komunikacijo z </a:t>
            </a:r>
            <a:r>
              <a:rPr lang="sl-SI" sz="1800" dirty="0" err="1">
                <a:solidFill>
                  <a:schemeClr val="dk1"/>
                </a:solidFill>
                <a:latin typeface="Calibri"/>
                <a:ea typeface="Calibri"/>
                <a:cs typeface="Calibri"/>
                <a:sym typeface="Calibri"/>
              </a:rPr>
              <a:t>LinuxCNC</a:t>
            </a:r>
            <a:r>
              <a:rPr lang="sl-SI" sz="1800" dirty="0">
                <a:solidFill>
                  <a:schemeClr val="dk1"/>
                </a:solidFill>
                <a:latin typeface="Calibri"/>
                <a:ea typeface="Calibri"/>
                <a:cs typeface="Calibri"/>
                <a:sym typeface="Calibri"/>
              </a:rPr>
              <a:t>, obdelavo G-kode, varjenje, merjenje in </a:t>
            </a:r>
            <a:r>
              <a:rPr lang="sl-SI" sz="1800" dirty="0" err="1">
                <a:solidFill>
                  <a:schemeClr val="dk1"/>
                </a:solidFill>
                <a:latin typeface="Calibri"/>
                <a:ea typeface="Calibri"/>
                <a:cs typeface="Calibri"/>
                <a:sym typeface="Calibri"/>
              </a:rPr>
              <a:t>dovarjanje</a:t>
            </a:r>
            <a:endParaRPr lang="sl-SI" sz="1800" dirty="0">
              <a:solidFill>
                <a:schemeClr val="dk1"/>
              </a:solidFill>
              <a:latin typeface="Calibri"/>
              <a:ea typeface="Calibri"/>
              <a:cs typeface="Calibri"/>
              <a:sym typeface="Calibri"/>
            </a:endParaRPr>
          </a:p>
          <a:p>
            <a:pPr marL="457200" lvl="3" indent="-342900">
              <a:buClr>
                <a:schemeClr val="dk1"/>
              </a:buClr>
              <a:buSzPts val="1800"/>
              <a:buFont typeface="Calibri"/>
              <a:buChar char="●"/>
            </a:pPr>
            <a:r>
              <a:rPr lang="sl-SI" sz="1800" dirty="0">
                <a:solidFill>
                  <a:schemeClr val="dk1"/>
                </a:solidFill>
                <a:latin typeface="Calibri"/>
                <a:ea typeface="Calibri"/>
                <a:cs typeface="Calibri"/>
                <a:sym typeface="Calibri"/>
              </a:rPr>
              <a:t>Izdelava in varjenje testnega kosa</a:t>
            </a:r>
            <a:endParaRPr lang="en-GB"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endParaRPr lang="sl-SI"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endParaRPr lang="sl-SI" sz="1800" dirty="0">
              <a:solidFill>
                <a:schemeClr val="dk1"/>
              </a:solidFill>
              <a:latin typeface="Calibri"/>
              <a:ea typeface="Calibri"/>
              <a:cs typeface="Calibri"/>
              <a:sym typeface="Calibri"/>
            </a:endParaRPr>
          </a:p>
          <a:p>
            <a:pPr marL="114300" lvl="0" algn="l" rtl="0">
              <a:spcBef>
                <a:spcPts val="0"/>
              </a:spcBef>
              <a:spcAft>
                <a:spcPts val="0"/>
              </a:spcAft>
              <a:buClr>
                <a:schemeClr val="dk1"/>
              </a:buClr>
              <a:buSzPts val="1800"/>
            </a:pPr>
            <a:r>
              <a:rPr lang="sl-SI" sz="1800" dirty="0">
                <a:solidFill>
                  <a:schemeClr val="dk1"/>
                </a:solidFill>
                <a:latin typeface="Calibri"/>
                <a:ea typeface="Calibri"/>
                <a:cs typeface="Calibri"/>
                <a:sym typeface="Calibri"/>
              </a:rPr>
              <a:t>Slabosti:</a:t>
            </a:r>
          </a:p>
          <a:p>
            <a:pPr marL="114300" lvl="0" algn="l" rtl="0">
              <a:spcBef>
                <a:spcPts val="0"/>
              </a:spcBef>
              <a:spcAft>
                <a:spcPts val="0"/>
              </a:spcAft>
              <a:buClr>
                <a:schemeClr val="dk1"/>
              </a:buClr>
              <a:buSzPts val="1800"/>
            </a:pPr>
            <a:endParaRPr lang="sl-SI"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sl-SI" sz="1800" dirty="0">
                <a:solidFill>
                  <a:schemeClr val="dk1"/>
                </a:solidFill>
                <a:latin typeface="Calibri"/>
                <a:ea typeface="Calibri"/>
                <a:cs typeface="Calibri"/>
                <a:sym typeface="Calibri"/>
              </a:rPr>
              <a:t>Merjenje je dolgotrajno</a:t>
            </a:r>
          </a:p>
          <a:p>
            <a:pPr marL="457200" lvl="0" indent="-342900" algn="l" rtl="0">
              <a:spcBef>
                <a:spcPts val="0"/>
              </a:spcBef>
              <a:spcAft>
                <a:spcPts val="0"/>
              </a:spcAft>
              <a:buClr>
                <a:schemeClr val="dk1"/>
              </a:buClr>
              <a:buSzPts val="1800"/>
              <a:buFont typeface="Calibri"/>
              <a:buChar char="●"/>
            </a:pPr>
            <a:r>
              <a:rPr lang="sl-SI" sz="1800" dirty="0">
                <a:solidFill>
                  <a:schemeClr val="dk1"/>
                </a:solidFill>
                <a:latin typeface="Calibri"/>
                <a:ea typeface="Calibri"/>
                <a:cs typeface="Calibri"/>
                <a:sym typeface="Calibri"/>
              </a:rPr>
              <a:t>Nezanesljive meritve zaradi ukrivljenosti površine zvara</a:t>
            </a:r>
          </a:p>
          <a:p>
            <a:pPr marL="457200" lvl="0" indent="-342900" algn="l" rtl="0">
              <a:spcBef>
                <a:spcPts val="0"/>
              </a:spcBef>
              <a:spcAft>
                <a:spcPts val="0"/>
              </a:spcAft>
              <a:buClr>
                <a:schemeClr val="dk1"/>
              </a:buClr>
              <a:buSzPts val="1800"/>
              <a:buFont typeface="Calibri"/>
              <a:buChar char="●"/>
            </a:pPr>
            <a:endParaRPr lang="sl-SI" sz="1800" dirty="0">
              <a:solidFill>
                <a:schemeClr val="dk1"/>
              </a:solidFill>
              <a:latin typeface="Calibri"/>
              <a:ea typeface="Calibri"/>
              <a:cs typeface="Calibri"/>
              <a:sym typeface="Calibri"/>
            </a:endParaRPr>
          </a:p>
          <a:p>
            <a:pPr marL="114300" lvl="0" algn="l" rtl="0">
              <a:spcBef>
                <a:spcPts val="0"/>
              </a:spcBef>
              <a:spcAft>
                <a:spcPts val="0"/>
              </a:spcAft>
              <a:buClr>
                <a:schemeClr val="dk1"/>
              </a:buClr>
              <a:buSzPts val="1800"/>
            </a:pPr>
            <a:r>
              <a:rPr lang="sl-SI" sz="1800" dirty="0">
                <a:solidFill>
                  <a:schemeClr val="dk1"/>
                </a:solidFill>
                <a:latin typeface="Calibri"/>
                <a:ea typeface="Calibri"/>
                <a:cs typeface="Calibri"/>
                <a:sym typeface="Calibri"/>
              </a:rPr>
              <a:t>Nadaljnje delo:</a:t>
            </a:r>
          </a:p>
          <a:p>
            <a:pPr marL="114300" lvl="0" algn="l" rtl="0">
              <a:spcBef>
                <a:spcPts val="0"/>
              </a:spcBef>
              <a:spcAft>
                <a:spcPts val="0"/>
              </a:spcAft>
              <a:buClr>
                <a:schemeClr val="dk1"/>
              </a:buClr>
              <a:buSzPts val="1800"/>
            </a:pPr>
            <a:endParaRPr lang="en-GB" sz="1800" dirty="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GB" sz="1800" dirty="0" err="1">
                <a:solidFill>
                  <a:schemeClr val="dk1"/>
                </a:solidFill>
                <a:latin typeface="Calibri"/>
                <a:ea typeface="Calibri"/>
                <a:cs typeface="Calibri"/>
                <a:sym typeface="Calibri"/>
              </a:rPr>
              <a:t>Preverjanje</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kvalitete</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laserskega</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signala</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pri</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meritvi</a:t>
            </a:r>
            <a:endParaRPr lang="sl-SI" sz="1800" dirty="0">
              <a:solidFill>
                <a:schemeClr val="dk1"/>
              </a:solidFill>
              <a:latin typeface="Calibri"/>
              <a:ea typeface="Calibri"/>
              <a:cs typeface="Calibri"/>
              <a:sym typeface="Calibri"/>
            </a:endParaRPr>
          </a:p>
          <a:p>
            <a:pPr marL="457200" indent="-342900">
              <a:buClr>
                <a:schemeClr val="dk1"/>
              </a:buClr>
              <a:buSzPts val="1800"/>
              <a:buFont typeface="Calibri"/>
              <a:buChar char="●"/>
            </a:pPr>
            <a:r>
              <a:rPr lang="sl-SI" sz="1800" dirty="0">
                <a:solidFill>
                  <a:schemeClr val="dk1"/>
                </a:solidFill>
                <a:latin typeface="Calibri"/>
                <a:ea typeface="Calibri"/>
                <a:cs typeface="Calibri"/>
                <a:sym typeface="Calibri"/>
              </a:rPr>
              <a:t>Drug princip</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merjenj</a:t>
            </a:r>
            <a:r>
              <a:rPr lang="sl-SI" sz="1800" dirty="0">
                <a:solidFill>
                  <a:schemeClr val="dk1"/>
                </a:solidFill>
                <a:latin typeface="Calibri"/>
                <a:ea typeface="Calibri"/>
                <a:cs typeface="Calibri"/>
                <a:sym typeface="Calibri"/>
              </a:rPr>
              <a:t>a</a:t>
            </a:r>
          </a:p>
          <a:p>
            <a:pPr marL="457200" lvl="0" indent="-342900">
              <a:buClr>
                <a:schemeClr val="dk1"/>
              </a:buClr>
              <a:buSzPts val="1800"/>
              <a:buFont typeface="Calibri"/>
              <a:buChar char="●"/>
            </a:pPr>
            <a:r>
              <a:rPr lang="en-GB" sz="1800" dirty="0" err="1">
                <a:solidFill>
                  <a:schemeClr val="dk1"/>
                </a:solidFill>
                <a:latin typeface="Calibri"/>
                <a:ea typeface="Calibri"/>
                <a:cs typeface="Calibri"/>
                <a:sym typeface="Calibri"/>
              </a:rPr>
              <a:t>Krmiljenje</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hitrosti</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pomika</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za</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korekcijo</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naslednje</a:t>
            </a:r>
            <a:r>
              <a:rPr lang="en-GB" sz="1800" dirty="0">
                <a:solidFill>
                  <a:schemeClr val="dk1"/>
                </a:solidFill>
                <a:latin typeface="Calibri"/>
                <a:ea typeface="Calibri"/>
                <a:cs typeface="Calibri"/>
                <a:sym typeface="Calibri"/>
              </a:rPr>
              <a:t> </a:t>
            </a:r>
            <a:r>
              <a:rPr lang="en-GB" sz="1800" dirty="0" err="1">
                <a:solidFill>
                  <a:schemeClr val="dk1"/>
                </a:solidFill>
                <a:latin typeface="Calibri"/>
                <a:ea typeface="Calibri"/>
                <a:cs typeface="Calibri"/>
                <a:sym typeface="Calibri"/>
              </a:rPr>
              <a:t>plasti</a:t>
            </a:r>
            <a:endParaRPr lang="en-GB" sz="1800" dirty="0">
              <a:solidFill>
                <a:schemeClr val="dk1"/>
              </a:solidFill>
              <a:latin typeface="Calibri"/>
              <a:ea typeface="Calibri"/>
              <a:cs typeface="Calibri"/>
              <a:sym typeface="Calibri"/>
            </a:endParaRPr>
          </a:p>
          <a:p>
            <a:pPr marL="114300">
              <a:buClr>
                <a:schemeClr val="dk1"/>
              </a:buClr>
              <a:buSzPts val="1800"/>
            </a:pPr>
            <a:endParaRPr lang="sl-SI" sz="1800" dirty="0">
              <a:solidFill>
                <a:schemeClr val="dk1"/>
              </a:solidFill>
              <a:latin typeface="Calibri"/>
              <a:ea typeface="Calibri"/>
              <a:cs typeface="Calibri"/>
              <a:sym typeface="Calibri"/>
            </a:endParaRPr>
          </a:p>
          <a:p>
            <a:pPr marL="114300" lvl="0" algn="l" rtl="0">
              <a:spcBef>
                <a:spcPts val="0"/>
              </a:spcBef>
              <a:spcAft>
                <a:spcPts val="0"/>
              </a:spcAft>
              <a:buClr>
                <a:schemeClr val="dk1"/>
              </a:buClr>
              <a:buSzPts val="1800"/>
            </a:pPr>
            <a:endParaRPr sz="1800" dirty="0">
              <a:solidFill>
                <a:schemeClr val="dk1"/>
              </a:solidFill>
              <a:latin typeface="Calibri"/>
              <a:ea typeface="Calibri"/>
              <a:cs typeface="Calibri"/>
              <a:sym typeface="Calibri"/>
            </a:endParaRPr>
          </a:p>
        </p:txBody>
      </p:sp>
      <p:sp>
        <p:nvSpPr>
          <p:cNvPr id="165" name="Google Shape;165;p19"/>
          <p:cNvSpPr txBox="1">
            <a:spLocks noGrp="1"/>
          </p:cNvSpPr>
          <p:nvPr>
            <p:ph type="sldNum" idx="12"/>
          </p:nvPr>
        </p:nvSpPr>
        <p:spPr>
          <a:xfrm>
            <a:off x="6902450" y="6448425"/>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sl-SI" sz="1400" b="0" i="0" u="none" strike="noStrike" cap="none">
                <a:solidFill>
                  <a:srgbClr val="898989"/>
                </a:solidFill>
                <a:latin typeface="Cabin"/>
                <a:ea typeface="Cabin"/>
                <a:cs typeface="Cabin"/>
                <a:sym typeface="Cabin"/>
              </a:rPr>
              <a:t>8</a:t>
            </a:fld>
            <a:endParaRPr sz="1400" b="0" i="0" u="none" strike="noStrike" cap="none">
              <a:solidFill>
                <a:srgbClr val="898989"/>
              </a:solidFill>
              <a:latin typeface="Cabin"/>
              <a:ea typeface="Cabin"/>
              <a:cs typeface="Cabin"/>
              <a:sym typeface="Cabin"/>
            </a:endParaRPr>
          </a:p>
        </p:txBody>
      </p:sp>
      <p:sp>
        <p:nvSpPr>
          <p:cNvPr id="7" name="Google Shape;121;p15"/>
          <p:cNvSpPr txBox="1"/>
          <p:nvPr/>
        </p:nvSpPr>
        <p:spPr>
          <a:xfrm>
            <a:off x="-69925" y="4423638"/>
            <a:ext cx="1871700" cy="3320100"/>
          </a:xfrm>
          <a:prstGeom prst="rect">
            <a:avLst/>
          </a:prstGeom>
          <a:noFill/>
          <a:ln>
            <a:noFill/>
          </a:ln>
        </p:spPr>
        <p:txBody>
          <a:bodyPr spcFirstLastPara="1" wrap="square" lIns="91425" tIns="91425" rIns="91425" bIns="91425" anchor="ctr" anchorCtr="0">
            <a:noAutofit/>
          </a:bodyPr>
          <a:lstStyle/>
          <a:p>
            <a:pPr marL="179387" lvl="0" indent="-179387" algn="l" rtl="0">
              <a:spcBef>
                <a:spcPts val="0"/>
              </a:spcBef>
              <a:spcAft>
                <a:spcPts val="0"/>
              </a:spcAft>
              <a:buClr>
                <a:schemeClr val="bg1"/>
              </a:buClr>
              <a:buSzPts val="1300"/>
              <a:buFont typeface="Cabin"/>
              <a:buAutoNum type="arabicPeriod"/>
            </a:pPr>
            <a:r>
              <a:rPr lang="sl-SI" sz="1300" dirty="0">
                <a:solidFill>
                  <a:schemeClr val="bg1"/>
                </a:solidFill>
                <a:latin typeface="Cabin"/>
                <a:ea typeface="Cabin"/>
                <a:cs typeface="Cabin"/>
                <a:sym typeface="Cabin"/>
              </a:rPr>
              <a:t>Predstavitev problema</a:t>
            </a:r>
            <a:endParaRPr dirty="0">
              <a:solidFill>
                <a:schemeClr val="bg1"/>
              </a:solidFill>
            </a:endParaRPr>
          </a:p>
          <a:p>
            <a:pPr marL="179387" lvl="0" indent="-179387" algn="l" rtl="0">
              <a:spcBef>
                <a:spcPts val="600"/>
              </a:spcBef>
              <a:spcAft>
                <a:spcPts val="0"/>
              </a:spcAft>
              <a:buClr>
                <a:srgbClr val="FFFFFF"/>
              </a:buClr>
              <a:buSzPts val="1300"/>
              <a:buFont typeface="Cabin"/>
              <a:buAutoNum type="arabicPeriod"/>
            </a:pPr>
            <a:r>
              <a:rPr lang="sl-SI" sz="1300" dirty="0">
                <a:solidFill>
                  <a:srgbClr val="FFFFFF"/>
                </a:solidFill>
                <a:latin typeface="Cabin"/>
                <a:ea typeface="Cabin"/>
                <a:cs typeface="Cabin"/>
                <a:sym typeface="Cabin"/>
              </a:rPr>
              <a:t>Predstavitev sistema</a:t>
            </a:r>
            <a:endParaRPr dirty="0">
              <a:solidFill>
                <a:srgbClr val="FFFFFF"/>
              </a:solidFill>
            </a:endParaRP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Eksperimentalno delo</a:t>
            </a:r>
          </a:p>
          <a:p>
            <a:pPr marL="179387" lvl="0" indent="-179387">
              <a:spcBef>
                <a:spcPts val="600"/>
              </a:spcBef>
              <a:buClr>
                <a:schemeClr val="lt1"/>
              </a:buClr>
              <a:buSzPts val="1300"/>
              <a:buFont typeface="Cabin"/>
              <a:buAutoNum type="arabicPeriod"/>
            </a:pPr>
            <a:r>
              <a:rPr lang="sl-SI" sz="1300" dirty="0">
                <a:solidFill>
                  <a:schemeClr val="lt1"/>
                </a:solidFill>
                <a:latin typeface="Cabin"/>
                <a:ea typeface="Cabin"/>
                <a:cs typeface="Cabin"/>
                <a:sym typeface="Cabin"/>
              </a:rPr>
              <a:t>Rezultati</a:t>
            </a:r>
            <a:endParaRPr dirty="0">
              <a:solidFill>
                <a:schemeClr val="dk1"/>
              </a:solidFill>
            </a:endParaRPr>
          </a:p>
          <a:p>
            <a:pPr marL="179387" lvl="0" indent="-179387">
              <a:spcBef>
                <a:spcPts val="600"/>
              </a:spcBef>
              <a:buClrTx/>
              <a:buSzPts val="1300"/>
              <a:buFont typeface="Cabin"/>
              <a:buAutoNum type="arabicPeriod"/>
            </a:pPr>
            <a:r>
              <a:rPr lang="sl-SI" sz="1300" dirty="0">
                <a:solidFill>
                  <a:schemeClr val="tx1"/>
                </a:solidFill>
                <a:latin typeface="Cabin"/>
                <a:ea typeface="Cabin"/>
                <a:cs typeface="Cabin"/>
                <a:sym typeface="Cabin"/>
              </a:rPr>
              <a:t>Povzetek in nadaljnje delo</a:t>
            </a:r>
            <a:endParaRPr dirty="0">
              <a:solidFill>
                <a:schemeClr val="tx1"/>
              </a:solidFill>
            </a:endParaRPr>
          </a:p>
          <a:p>
            <a:pPr marL="179387" lvl="0" indent="-96837" algn="l" rtl="0">
              <a:spcBef>
                <a:spcPts val="0"/>
              </a:spcBef>
              <a:spcAft>
                <a:spcPts val="0"/>
              </a:spcAft>
              <a:buClr>
                <a:schemeClr val="dk1"/>
              </a:buClr>
              <a:buSzPts val="1300"/>
              <a:buFont typeface="Arial"/>
              <a:buNone/>
            </a:pPr>
            <a:endParaRPr sz="1300" dirty="0">
              <a:solidFill>
                <a:schemeClr val="hlink"/>
              </a:solidFill>
              <a:latin typeface="Cabin"/>
              <a:ea typeface="Cabin"/>
              <a:cs typeface="Cabin"/>
              <a:sym typeface="Cabin"/>
            </a:endParaRPr>
          </a:p>
          <a:p>
            <a:pPr marL="179387" lvl="0" indent="-96837" algn="l" rtl="0">
              <a:spcBef>
                <a:spcPts val="0"/>
              </a:spcBef>
              <a:spcAft>
                <a:spcPts val="0"/>
              </a:spcAft>
              <a:buNone/>
            </a:pPr>
            <a:endParaRPr sz="1300" dirty="0">
              <a:solidFill>
                <a:srgbClr val="FFFFFF"/>
              </a:solidFill>
              <a:latin typeface="Cabin"/>
              <a:ea typeface="Cabin"/>
              <a:cs typeface="Cabin"/>
              <a:sym typeface="Cabin"/>
            </a:endParaRPr>
          </a:p>
        </p:txBody>
      </p:sp>
    </p:spTree>
  </p:cSld>
  <p:clrMapOvr>
    <a:masterClrMapping/>
  </p:clrMapOvr>
</p:sld>
</file>

<file path=ppt/theme/theme1.xml><?xml version="1.0" encoding="utf-8"?>
<a:theme xmlns:a="http://schemas.openxmlformats.org/drawingml/2006/main" name="Zagovor_diplom_seminarjev-predloga_2012 (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255</Words>
  <Application>Microsoft Office PowerPoint</Application>
  <PresentationFormat>On-screen Show (4:3)</PresentationFormat>
  <Paragraphs>85</Paragraphs>
  <Slides>8</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Cabin</vt:lpstr>
      <vt:lpstr>Calibri</vt:lpstr>
      <vt:lpstr>Zagovor_diplom_seminarjev-predloga_2012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PowerPointova predstavitev</dc:title>
  <dc:creator>Whatsapp101</dc:creator>
  <cp:lastModifiedBy>OffshoreACCOUNT</cp:lastModifiedBy>
  <cp:revision>45</cp:revision>
  <dcterms:modified xsi:type="dcterms:W3CDTF">2019-08-02T01:22:45Z</dcterms:modified>
</cp:coreProperties>
</file>